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434" autoAdjust="0"/>
  </p:normalViewPr>
  <p:slideViewPr>
    <p:cSldViewPr snapToGrid="0" showGuides="1">
      <p:cViewPr varScale="1">
        <p:scale>
          <a:sx n="125" d="100"/>
          <a:sy n="125" d="100"/>
        </p:scale>
        <p:origin x="-1896" y="-112"/>
      </p:cViewPr>
      <p:guideLst>
        <p:guide orient="horz" pos="2160"/>
        <p:guide pos="2880"/>
      </p:guideLst>
    </p:cSldViewPr>
  </p:slideViewPr>
  <p:notesTextViewPr>
    <p:cViewPr>
      <p:scale>
        <a:sx n="1" d="1"/>
        <a:sy n="1" d="1"/>
      </p:scale>
      <p:origin x="0" y="0"/>
    </p:cViewPr>
  </p:notesTextViewPr>
  <p:sorterViewPr>
    <p:cViewPr>
      <p:scale>
        <a:sx n="100" d="100"/>
        <a:sy n="100" d="100"/>
      </p:scale>
      <p:origin x="0" y="-1915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DC956E-CD5E-44E6-BBE0-DE98B9FCBF25}"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n-US"/>
        </a:p>
      </dgm:t>
    </dgm:pt>
    <dgm:pt modelId="{64F3518A-34A9-4C3F-B43F-8AB0CEFDF721}">
      <dgm:prSet phldrT="[Text]"/>
      <dgm:spPr/>
      <dgm:t>
        <a:bodyPr/>
        <a:lstStyle/>
        <a:p>
          <a:pPr>
            <a:lnSpc>
              <a:spcPct val="100000"/>
            </a:lnSpc>
            <a:spcAft>
              <a:spcPts val="0"/>
            </a:spcAft>
          </a:pPr>
          <a:r>
            <a:rPr lang="en-US" dirty="0" smtClean="0">
              <a:latin typeface="Arial"/>
              <a:cs typeface="Arial"/>
            </a:rPr>
            <a:t>Flexible Configuration</a:t>
          </a:r>
          <a:endParaRPr lang="en-US" dirty="0">
            <a:latin typeface="Arial"/>
            <a:cs typeface="Arial"/>
          </a:endParaRPr>
        </a:p>
      </dgm:t>
    </dgm:pt>
    <dgm:pt modelId="{30381E37-7EE5-4698-B631-743C01A00015}" type="parTrans" cxnId="{1B167C21-3191-48AD-9575-8A11DACF5D21}">
      <dgm:prSet/>
      <dgm:spPr/>
      <dgm:t>
        <a:bodyPr/>
        <a:lstStyle/>
        <a:p>
          <a:endParaRPr lang="en-US"/>
        </a:p>
      </dgm:t>
    </dgm:pt>
    <dgm:pt modelId="{96C8AE6B-9FAE-47BF-8C97-C8A37837EBB4}" type="sibTrans" cxnId="{1B167C21-3191-48AD-9575-8A11DACF5D21}">
      <dgm:prSet/>
      <dgm:spPr/>
      <dgm:t>
        <a:bodyPr/>
        <a:lstStyle/>
        <a:p>
          <a:endParaRPr lang="en-US"/>
        </a:p>
      </dgm:t>
    </dgm:pt>
    <dgm:pt modelId="{F8292F10-7609-4113-A266-0561BB0E3947}">
      <dgm:prSet phldrT="[Text]"/>
      <dgm:spPr/>
      <dgm:t>
        <a:bodyPr/>
        <a:lstStyle/>
        <a:p>
          <a:pPr>
            <a:lnSpc>
              <a:spcPct val="100000"/>
            </a:lnSpc>
            <a:spcAft>
              <a:spcPts val="0"/>
            </a:spcAft>
          </a:pPr>
          <a:r>
            <a:rPr lang="en-US" dirty="0" smtClean="0">
              <a:latin typeface="Arial"/>
              <a:cs typeface="Arial"/>
            </a:rPr>
            <a:t>Robust </a:t>
          </a:r>
        </a:p>
        <a:p>
          <a:pPr>
            <a:lnSpc>
              <a:spcPct val="100000"/>
            </a:lnSpc>
            <a:spcAft>
              <a:spcPts val="0"/>
            </a:spcAft>
          </a:pPr>
          <a:r>
            <a:rPr lang="en-US" dirty="0" smtClean="0">
              <a:latin typeface="Arial"/>
              <a:cs typeface="Arial"/>
            </a:rPr>
            <a:t>Solutions</a:t>
          </a:r>
          <a:endParaRPr lang="en-US" dirty="0">
            <a:latin typeface="Arial"/>
            <a:cs typeface="Arial"/>
          </a:endParaRPr>
        </a:p>
      </dgm:t>
    </dgm:pt>
    <dgm:pt modelId="{5CBA9023-F11A-46E7-A403-9A617B94A959}" type="parTrans" cxnId="{EB419EFE-1D8F-4708-AF39-AE8A52E82DC3}">
      <dgm:prSet/>
      <dgm:spPr/>
      <dgm:t>
        <a:bodyPr/>
        <a:lstStyle/>
        <a:p>
          <a:endParaRPr lang="en-US"/>
        </a:p>
      </dgm:t>
    </dgm:pt>
    <dgm:pt modelId="{2E4322EB-B7A6-4397-9E06-6D30D58448B6}" type="sibTrans" cxnId="{EB419EFE-1D8F-4708-AF39-AE8A52E82DC3}">
      <dgm:prSet/>
      <dgm:spPr/>
      <dgm:t>
        <a:bodyPr/>
        <a:lstStyle/>
        <a:p>
          <a:endParaRPr lang="en-US"/>
        </a:p>
      </dgm:t>
    </dgm:pt>
    <dgm:pt modelId="{99F72F10-9497-4437-9358-C167FB5EF904}">
      <dgm:prSet phldrT="[Text]"/>
      <dgm:spPr/>
      <dgm:t>
        <a:bodyPr/>
        <a:lstStyle/>
        <a:p>
          <a:r>
            <a:rPr lang="en-US" dirty="0" smtClean="0">
              <a:latin typeface="Arial"/>
              <a:cs typeface="Arial"/>
            </a:rPr>
            <a:t>People &amp; Relationships</a:t>
          </a:r>
          <a:endParaRPr lang="en-US" dirty="0">
            <a:latin typeface="Arial"/>
            <a:cs typeface="Arial"/>
          </a:endParaRPr>
        </a:p>
      </dgm:t>
    </dgm:pt>
    <dgm:pt modelId="{BC9A0104-50E1-49F1-9E8A-8B291C3DFCB6}" type="parTrans" cxnId="{EB31863A-2C9C-40C9-9CFA-EE6491DCE04E}">
      <dgm:prSet/>
      <dgm:spPr/>
      <dgm:t>
        <a:bodyPr/>
        <a:lstStyle/>
        <a:p>
          <a:endParaRPr lang="en-US"/>
        </a:p>
      </dgm:t>
    </dgm:pt>
    <dgm:pt modelId="{5AB1423A-BCB2-401C-8FEB-9DE4EBA7FEB1}" type="sibTrans" cxnId="{EB31863A-2C9C-40C9-9CFA-EE6491DCE04E}">
      <dgm:prSet/>
      <dgm:spPr/>
      <dgm:t>
        <a:bodyPr/>
        <a:lstStyle/>
        <a:p>
          <a:endParaRPr lang="en-US"/>
        </a:p>
      </dgm:t>
    </dgm:pt>
    <dgm:pt modelId="{82316E24-2C98-4C13-B1AC-DD35003E3EDF}">
      <dgm:prSet phldrT="[Text]"/>
      <dgm:spPr/>
      <dgm:t>
        <a:bodyPr/>
        <a:lstStyle/>
        <a:p>
          <a:pPr>
            <a:lnSpc>
              <a:spcPct val="100000"/>
            </a:lnSpc>
            <a:spcAft>
              <a:spcPts val="0"/>
            </a:spcAft>
          </a:pPr>
          <a:r>
            <a:rPr lang="en-US" dirty="0" smtClean="0">
              <a:latin typeface="Arial"/>
              <a:cs typeface="Arial"/>
            </a:rPr>
            <a:t>Insights &amp; Guidance </a:t>
          </a:r>
        </a:p>
      </dgm:t>
    </dgm:pt>
    <dgm:pt modelId="{433DB0DE-F651-48D0-897A-08E12B34436A}" type="parTrans" cxnId="{980463A5-634E-4433-97C0-51F7A0844C17}">
      <dgm:prSet/>
      <dgm:spPr/>
      <dgm:t>
        <a:bodyPr/>
        <a:lstStyle/>
        <a:p>
          <a:endParaRPr lang="en-US"/>
        </a:p>
      </dgm:t>
    </dgm:pt>
    <dgm:pt modelId="{416DB2BC-66D2-43E0-A59E-F351367461A4}" type="sibTrans" cxnId="{980463A5-634E-4433-97C0-51F7A0844C17}">
      <dgm:prSet/>
      <dgm:spPr/>
      <dgm:t>
        <a:bodyPr/>
        <a:lstStyle/>
        <a:p>
          <a:endParaRPr lang="en-US"/>
        </a:p>
      </dgm:t>
    </dgm:pt>
    <dgm:pt modelId="{A295899B-C5EC-463F-81F4-86912C1E320A}">
      <dgm:prSet phldrT="[Text]"/>
      <dgm:spPr/>
      <dgm:t>
        <a:bodyPr/>
        <a:lstStyle/>
        <a:p>
          <a:r>
            <a:rPr lang="en-US" dirty="0" smtClean="0">
              <a:latin typeface="Arial"/>
              <a:cs typeface="Arial"/>
            </a:rPr>
            <a:t>Competitive Differentiators</a:t>
          </a:r>
          <a:endParaRPr lang="en-US" dirty="0">
            <a:latin typeface="Arial"/>
            <a:cs typeface="Arial"/>
          </a:endParaRPr>
        </a:p>
      </dgm:t>
    </dgm:pt>
    <dgm:pt modelId="{41E9DA47-B700-4CCF-830B-075D6E784FB3}" type="parTrans" cxnId="{02A17550-C529-4333-BD59-D03B358B3A37}">
      <dgm:prSet/>
      <dgm:spPr/>
      <dgm:t>
        <a:bodyPr/>
        <a:lstStyle/>
        <a:p>
          <a:endParaRPr lang="en-US"/>
        </a:p>
      </dgm:t>
    </dgm:pt>
    <dgm:pt modelId="{9ACA731E-D5E3-4989-BA2D-B163D0B1B7B8}" type="sibTrans" cxnId="{02A17550-C529-4333-BD59-D03B358B3A37}">
      <dgm:prSet/>
      <dgm:spPr/>
      <dgm:t>
        <a:bodyPr/>
        <a:lstStyle/>
        <a:p>
          <a:endParaRPr lang="en-US"/>
        </a:p>
      </dgm:t>
    </dgm:pt>
    <dgm:pt modelId="{22CB6028-4FFB-4BBD-9DF1-2CCAD2BA723F}" type="pres">
      <dgm:prSet presAssocID="{A4DC956E-CD5E-44E6-BBE0-DE98B9FCBF25}" presName="hierChild1" presStyleCnt="0">
        <dgm:presLayoutVars>
          <dgm:orgChart val="1"/>
          <dgm:chPref val="1"/>
          <dgm:dir/>
          <dgm:animOne val="branch"/>
          <dgm:animLvl val="lvl"/>
          <dgm:resizeHandles/>
        </dgm:presLayoutVars>
      </dgm:prSet>
      <dgm:spPr/>
      <dgm:t>
        <a:bodyPr/>
        <a:lstStyle/>
        <a:p>
          <a:endParaRPr lang="en-US"/>
        </a:p>
      </dgm:t>
    </dgm:pt>
    <dgm:pt modelId="{6A68DD13-30F7-4F23-B2A4-6C7DD1EE7155}" type="pres">
      <dgm:prSet presAssocID="{A295899B-C5EC-463F-81F4-86912C1E320A}" presName="hierRoot1" presStyleCnt="0">
        <dgm:presLayoutVars>
          <dgm:hierBranch val="init"/>
        </dgm:presLayoutVars>
      </dgm:prSet>
      <dgm:spPr/>
    </dgm:pt>
    <dgm:pt modelId="{F4E35AAC-BDE2-466A-B695-71E200F41032}" type="pres">
      <dgm:prSet presAssocID="{A295899B-C5EC-463F-81F4-86912C1E320A}" presName="rootComposite1" presStyleCnt="0"/>
      <dgm:spPr/>
    </dgm:pt>
    <dgm:pt modelId="{FF57DB7B-1B57-44B7-953A-78AE55A2B10F}" type="pres">
      <dgm:prSet presAssocID="{A295899B-C5EC-463F-81F4-86912C1E320A}" presName="rootText1" presStyleLbl="node0" presStyleIdx="0" presStyleCnt="1">
        <dgm:presLayoutVars>
          <dgm:chPref val="3"/>
        </dgm:presLayoutVars>
      </dgm:prSet>
      <dgm:spPr/>
      <dgm:t>
        <a:bodyPr/>
        <a:lstStyle/>
        <a:p>
          <a:endParaRPr lang="en-US"/>
        </a:p>
      </dgm:t>
    </dgm:pt>
    <dgm:pt modelId="{99A54804-5235-43B3-9E3E-33B69C31BE4D}" type="pres">
      <dgm:prSet presAssocID="{A295899B-C5EC-463F-81F4-86912C1E320A}" presName="rootConnector1" presStyleLbl="node1" presStyleIdx="0" presStyleCnt="0"/>
      <dgm:spPr/>
      <dgm:t>
        <a:bodyPr/>
        <a:lstStyle/>
        <a:p>
          <a:endParaRPr lang="en-US"/>
        </a:p>
      </dgm:t>
    </dgm:pt>
    <dgm:pt modelId="{2E0D25B7-57E2-41A4-BF35-53B3C068BAA7}" type="pres">
      <dgm:prSet presAssocID="{A295899B-C5EC-463F-81F4-86912C1E320A}" presName="hierChild2" presStyleCnt="0"/>
      <dgm:spPr/>
    </dgm:pt>
    <dgm:pt modelId="{134BB554-7128-4FF4-B818-5239A9E2D24B}" type="pres">
      <dgm:prSet presAssocID="{30381E37-7EE5-4698-B631-743C01A00015}" presName="Name37" presStyleLbl="parChTrans1D2" presStyleIdx="0" presStyleCnt="4"/>
      <dgm:spPr/>
      <dgm:t>
        <a:bodyPr/>
        <a:lstStyle/>
        <a:p>
          <a:endParaRPr lang="en-US"/>
        </a:p>
      </dgm:t>
    </dgm:pt>
    <dgm:pt modelId="{AFEE6222-4759-4A88-ADF0-ED653E90EB90}" type="pres">
      <dgm:prSet presAssocID="{64F3518A-34A9-4C3F-B43F-8AB0CEFDF721}" presName="hierRoot2" presStyleCnt="0">
        <dgm:presLayoutVars>
          <dgm:hierBranch val="init"/>
        </dgm:presLayoutVars>
      </dgm:prSet>
      <dgm:spPr/>
    </dgm:pt>
    <dgm:pt modelId="{A00BE3B3-0283-4D4C-B037-3BEA573FEC93}" type="pres">
      <dgm:prSet presAssocID="{64F3518A-34A9-4C3F-B43F-8AB0CEFDF721}" presName="rootComposite" presStyleCnt="0"/>
      <dgm:spPr/>
    </dgm:pt>
    <dgm:pt modelId="{7055CBBD-190A-4C91-AA83-FA0D240D2AFF}" type="pres">
      <dgm:prSet presAssocID="{64F3518A-34A9-4C3F-B43F-8AB0CEFDF721}" presName="rootText" presStyleLbl="node2" presStyleIdx="0" presStyleCnt="4" custLinFactX="100000" custLinFactNeighborX="142835" custLinFactNeighborY="976">
        <dgm:presLayoutVars>
          <dgm:chPref val="3"/>
        </dgm:presLayoutVars>
      </dgm:prSet>
      <dgm:spPr/>
      <dgm:t>
        <a:bodyPr/>
        <a:lstStyle/>
        <a:p>
          <a:endParaRPr lang="en-US"/>
        </a:p>
      </dgm:t>
    </dgm:pt>
    <dgm:pt modelId="{B1A0A121-A1C3-4D4D-909D-65CB9D29D376}" type="pres">
      <dgm:prSet presAssocID="{64F3518A-34A9-4C3F-B43F-8AB0CEFDF721}" presName="rootConnector" presStyleLbl="node2" presStyleIdx="0" presStyleCnt="4"/>
      <dgm:spPr/>
      <dgm:t>
        <a:bodyPr/>
        <a:lstStyle/>
        <a:p>
          <a:endParaRPr lang="en-US"/>
        </a:p>
      </dgm:t>
    </dgm:pt>
    <dgm:pt modelId="{1F616055-8775-4C7C-9D6D-7C0587BB8CE1}" type="pres">
      <dgm:prSet presAssocID="{64F3518A-34A9-4C3F-B43F-8AB0CEFDF721}" presName="hierChild4" presStyleCnt="0"/>
      <dgm:spPr/>
    </dgm:pt>
    <dgm:pt modelId="{EF6F5C90-15D6-4E8A-9B2C-AA5F6910B00B}" type="pres">
      <dgm:prSet presAssocID="{64F3518A-34A9-4C3F-B43F-8AB0CEFDF721}" presName="hierChild5" presStyleCnt="0"/>
      <dgm:spPr/>
    </dgm:pt>
    <dgm:pt modelId="{87B17C64-4D8E-4183-8B22-DC05F00BE2A6}" type="pres">
      <dgm:prSet presAssocID="{5CBA9023-F11A-46E7-A403-9A617B94A959}" presName="Name37" presStyleLbl="parChTrans1D2" presStyleIdx="1" presStyleCnt="4"/>
      <dgm:spPr/>
      <dgm:t>
        <a:bodyPr/>
        <a:lstStyle/>
        <a:p>
          <a:endParaRPr lang="en-US"/>
        </a:p>
      </dgm:t>
    </dgm:pt>
    <dgm:pt modelId="{B1B1BE6C-EC70-4DF5-8A68-113C3E58DFA5}" type="pres">
      <dgm:prSet presAssocID="{F8292F10-7609-4113-A266-0561BB0E3947}" presName="hierRoot2" presStyleCnt="0">
        <dgm:presLayoutVars>
          <dgm:hierBranch val="init"/>
        </dgm:presLayoutVars>
      </dgm:prSet>
      <dgm:spPr/>
    </dgm:pt>
    <dgm:pt modelId="{57B1ED3C-D456-48F8-ACC7-45B9772C03AF}" type="pres">
      <dgm:prSet presAssocID="{F8292F10-7609-4113-A266-0561BB0E3947}" presName="rootComposite" presStyleCnt="0"/>
      <dgm:spPr/>
    </dgm:pt>
    <dgm:pt modelId="{1E80456B-3F38-4783-815D-2552AEAD684C}" type="pres">
      <dgm:prSet presAssocID="{F8292F10-7609-4113-A266-0561BB0E3947}" presName="rootText" presStyleLbl="node2" presStyleIdx="1" presStyleCnt="4">
        <dgm:presLayoutVars>
          <dgm:chPref val="3"/>
        </dgm:presLayoutVars>
      </dgm:prSet>
      <dgm:spPr/>
      <dgm:t>
        <a:bodyPr/>
        <a:lstStyle/>
        <a:p>
          <a:endParaRPr lang="en-US"/>
        </a:p>
      </dgm:t>
    </dgm:pt>
    <dgm:pt modelId="{AB484C86-6883-4508-BB70-62CF0DAB9251}" type="pres">
      <dgm:prSet presAssocID="{F8292F10-7609-4113-A266-0561BB0E3947}" presName="rootConnector" presStyleLbl="node2" presStyleIdx="1" presStyleCnt="4"/>
      <dgm:spPr/>
      <dgm:t>
        <a:bodyPr/>
        <a:lstStyle/>
        <a:p>
          <a:endParaRPr lang="en-US"/>
        </a:p>
      </dgm:t>
    </dgm:pt>
    <dgm:pt modelId="{5A2CB8F1-DEBC-4A4F-88E4-54C5A33796C6}" type="pres">
      <dgm:prSet presAssocID="{F8292F10-7609-4113-A266-0561BB0E3947}" presName="hierChild4" presStyleCnt="0"/>
      <dgm:spPr/>
    </dgm:pt>
    <dgm:pt modelId="{750F519C-4222-46A6-AE14-09DC63FB53D3}" type="pres">
      <dgm:prSet presAssocID="{F8292F10-7609-4113-A266-0561BB0E3947}" presName="hierChild5" presStyleCnt="0"/>
      <dgm:spPr/>
    </dgm:pt>
    <dgm:pt modelId="{27755634-2E5A-4DEC-BDA0-BF1072992222}" type="pres">
      <dgm:prSet presAssocID="{BC9A0104-50E1-49F1-9E8A-8B291C3DFCB6}" presName="Name37" presStyleLbl="parChTrans1D2" presStyleIdx="2" presStyleCnt="4"/>
      <dgm:spPr/>
      <dgm:t>
        <a:bodyPr/>
        <a:lstStyle/>
        <a:p>
          <a:endParaRPr lang="en-US"/>
        </a:p>
      </dgm:t>
    </dgm:pt>
    <dgm:pt modelId="{93283674-A3EA-4788-A493-6300E2FE53BA}" type="pres">
      <dgm:prSet presAssocID="{99F72F10-9497-4437-9358-C167FB5EF904}" presName="hierRoot2" presStyleCnt="0">
        <dgm:presLayoutVars>
          <dgm:hierBranch val="init"/>
        </dgm:presLayoutVars>
      </dgm:prSet>
      <dgm:spPr/>
    </dgm:pt>
    <dgm:pt modelId="{1446A7D8-0D66-4149-A855-1B56DEDA7FEB}" type="pres">
      <dgm:prSet presAssocID="{99F72F10-9497-4437-9358-C167FB5EF904}" presName="rootComposite" presStyleCnt="0"/>
      <dgm:spPr/>
    </dgm:pt>
    <dgm:pt modelId="{565C9E00-2F9D-4A13-A369-1117AC46D65F}" type="pres">
      <dgm:prSet presAssocID="{99F72F10-9497-4437-9358-C167FB5EF904}" presName="rootText" presStyleLbl="node2" presStyleIdx="2" presStyleCnt="4" custLinFactX="-100000" custLinFactNeighborX="-136101" custLinFactNeighborY="-1365">
        <dgm:presLayoutVars>
          <dgm:chPref val="3"/>
        </dgm:presLayoutVars>
      </dgm:prSet>
      <dgm:spPr/>
      <dgm:t>
        <a:bodyPr/>
        <a:lstStyle/>
        <a:p>
          <a:endParaRPr lang="en-US"/>
        </a:p>
      </dgm:t>
    </dgm:pt>
    <dgm:pt modelId="{4E45240F-014A-4E6A-9C9F-DAE7766C93C1}" type="pres">
      <dgm:prSet presAssocID="{99F72F10-9497-4437-9358-C167FB5EF904}" presName="rootConnector" presStyleLbl="node2" presStyleIdx="2" presStyleCnt="4"/>
      <dgm:spPr/>
      <dgm:t>
        <a:bodyPr/>
        <a:lstStyle/>
        <a:p>
          <a:endParaRPr lang="en-US"/>
        </a:p>
      </dgm:t>
    </dgm:pt>
    <dgm:pt modelId="{1FF29B2E-8081-49AE-93D9-2EA342C44BD1}" type="pres">
      <dgm:prSet presAssocID="{99F72F10-9497-4437-9358-C167FB5EF904}" presName="hierChild4" presStyleCnt="0"/>
      <dgm:spPr/>
    </dgm:pt>
    <dgm:pt modelId="{CE5FCF8C-DC46-490C-AE98-B7C6C79F557D}" type="pres">
      <dgm:prSet presAssocID="{99F72F10-9497-4437-9358-C167FB5EF904}" presName="hierChild5" presStyleCnt="0"/>
      <dgm:spPr/>
    </dgm:pt>
    <dgm:pt modelId="{5FB0D56C-7E2D-423B-8F55-3D697A5C79CE}" type="pres">
      <dgm:prSet presAssocID="{433DB0DE-F651-48D0-897A-08E12B34436A}" presName="Name37" presStyleLbl="parChTrans1D2" presStyleIdx="3" presStyleCnt="4"/>
      <dgm:spPr/>
      <dgm:t>
        <a:bodyPr/>
        <a:lstStyle/>
        <a:p>
          <a:endParaRPr lang="en-US"/>
        </a:p>
      </dgm:t>
    </dgm:pt>
    <dgm:pt modelId="{6A1C1543-76D2-4D3E-9B75-00B0F324820B}" type="pres">
      <dgm:prSet presAssocID="{82316E24-2C98-4C13-B1AC-DD35003E3EDF}" presName="hierRoot2" presStyleCnt="0">
        <dgm:presLayoutVars>
          <dgm:hierBranch val="init"/>
        </dgm:presLayoutVars>
      </dgm:prSet>
      <dgm:spPr/>
    </dgm:pt>
    <dgm:pt modelId="{A4B9A064-171F-403E-8639-457462244C65}" type="pres">
      <dgm:prSet presAssocID="{82316E24-2C98-4C13-B1AC-DD35003E3EDF}" presName="rootComposite" presStyleCnt="0"/>
      <dgm:spPr/>
    </dgm:pt>
    <dgm:pt modelId="{B99E96B3-B018-4257-A3FB-10022D6EC547}" type="pres">
      <dgm:prSet presAssocID="{82316E24-2C98-4C13-B1AC-DD35003E3EDF}" presName="rootText" presStyleLbl="node2" presStyleIdx="3" presStyleCnt="4">
        <dgm:presLayoutVars>
          <dgm:chPref val="3"/>
        </dgm:presLayoutVars>
      </dgm:prSet>
      <dgm:spPr/>
      <dgm:t>
        <a:bodyPr/>
        <a:lstStyle/>
        <a:p>
          <a:endParaRPr lang="en-US"/>
        </a:p>
      </dgm:t>
    </dgm:pt>
    <dgm:pt modelId="{D37642D2-C7DE-4D45-A32F-62E6118BD530}" type="pres">
      <dgm:prSet presAssocID="{82316E24-2C98-4C13-B1AC-DD35003E3EDF}" presName="rootConnector" presStyleLbl="node2" presStyleIdx="3" presStyleCnt="4"/>
      <dgm:spPr/>
      <dgm:t>
        <a:bodyPr/>
        <a:lstStyle/>
        <a:p>
          <a:endParaRPr lang="en-US"/>
        </a:p>
      </dgm:t>
    </dgm:pt>
    <dgm:pt modelId="{C5E19EBD-9AD6-4322-A3DB-6E50401B7458}" type="pres">
      <dgm:prSet presAssocID="{82316E24-2C98-4C13-B1AC-DD35003E3EDF}" presName="hierChild4" presStyleCnt="0"/>
      <dgm:spPr/>
    </dgm:pt>
    <dgm:pt modelId="{10E908EF-458B-42C1-8FD9-C46582DBB91E}" type="pres">
      <dgm:prSet presAssocID="{82316E24-2C98-4C13-B1AC-DD35003E3EDF}" presName="hierChild5" presStyleCnt="0"/>
      <dgm:spPr/>
    </dgm:pt>
    <dgm:pt modelId="{7914EF0A-E006-4DA1-829B-4725F532A36F}" type="pres">
      <dgm:prSet presAssocID="{A295899B-C5EC-463F-81F4-86912C1E320A}" presName="hierChild3" presStyleCnt="0"/>
      <dgm:spPr/>
    </dgm:pt>
  </dgm:ptLst>
  <dgm:cxnLst>
    <dgm:cxn modelId="{EB31863A-2C9C-40C9-9CFA-EE6491DCE04E}" srcId="{A295899B-C5EC-463F-81F4-86912C1E320A}" destId="{99F72F10-9497-4437-9358-C167FB5EF904}" srcOrd="2" destOrd="0" parTransId="{BC9A0104-50E1-49F1-9E8A-8B291C3DFCB6}" sibTransId="{5AB1423A-BCB2-401C-8FEB-9DE4EBA7FEB1}"/>
    <dgm:cxn modelId="{57964CBA-BC2D-964E-8EFC-7C5E6EECB878}" type="presOf" srcId="{BC9A0104-50E1-49F1-9E8A-8B291C3DFCB6}" destId="{27755634-2E5A-4DEC-BDA0-BF1072992222}" srcOrd="0" destOrd="0" presId="urn:microsoft.com/office/officeart/2005/8/layout/orgChart1"/>
    <dgm:cxn modelId="{FB1DA53E-6E46-DA45-B6EA-616CC579FA27}" type="presOf" srcId="{433DB0DE-F651-48D0-897A-08E12B34436A}" destId="{5FB0D56C-7E2D-423B-8F55-3D697A5C79CE}" srcOrd="0" destOrd="0" presId="urn:microsoft.com/office/officeart/2005/8/layout/orgChart1"/>
    <dgm:cxn modelId="{4AD5738C-8E9D-6A49-96DB-354C988AEE50}" type="presOf" srcId="{99F72F10-9497-4437-9358-C167FB5EF904}" destId="{4E45240F-014A-4E6A-9C9F-DAE7766C93C1}" srcOrd="1" destOrd="0" presId="urn:microsoft.com/office/officeart/2005/8/layout/orgChart1"/>
    <dgm:cxn modelId="{4BFFEAA5-0678-CD4C-AFD3-F24B5CACDC38}" type="presOf" srcId="{F8292F10-7609-4113-A266-0561BB0E3947}" destId="{AB484C86-6883-4508-BB70-62CF0DAB9251}" srcOrd="1" destOrd="0" presId="urn:microsoft.com/office/officeart/2005/8/layout/orgChart1"/>
    <dgm:cxn modelId="{BE922FA6-0DA8-4742-9AF5-EA902EDCD8C5}" type="presOf" srcId="{A4DC956E-CD5E-44E6-BBE0-DE98B9FCBF25}" destId="{22CB6028-4FFB-4BBD-9DF1-2CCAD2BA723F}" srcOrd="0" destOrd="0" presId="urn:microsoft.com/office/officeart/2005/8/layout/orgChart1"/>
    <dgm:cxn modelId="{CE15895B-CD9D-2440-AEC7-3B9E23EB7915}" type="presOf" srcId="{5CBA9023-F11A-46E7-A403-9A617B94A959}" destId="{87B17C64-4D8E-4183-8B22-DC05F00BE2A6}" srcOrd="0" destOrd="0" presId="urn:microsoft.com/office/officeart/2005/8/layout/orgChart1"/>
    <dgm:cxn modelId="{02A17550-C529-4333-BD59-D03B358B3A37}" srcId="{A4DC956E-CD5E-44E6-BBE0-DE98B9FCBF25}" destId="{A295899B-C5EC-463F-81F4-86912C1E320A}" srcOrd="0" destOrd="0" parTransId="{41E9DA47-B700-4CCF-830B-075D6E784FB3}" sibTransId="{9ACA731E-D5E3-4989-BA2D-B163D0B1B7B8}"/>
    <dgm:cxn modelId="{5439D01F-EDC3-444E-89AE-1A8E6A825EE7}" type="presOf" srcId="{82316E24-2C98-4C13-B1AC-DD35003E3EDF}" destId="{D37642D2-C7DE-4D45-A32F-62E6118BD530}" srcOrd="1" destOrd="0" presId="urn:microsoft.com/office/officeart/2005/8/layout/orgChart1"/>
    <dgm:cxn modelId="{37880300-4D9B-294D-AFA4-ECB9F7C9A8FD}" type="presOf" srcId="{64F3518A-34A9-4C3F-B43F-8AB0CEFDF721}" destId="{B1A0A121-A1C3-4D4D-909D-65CB9D29D376}" srcOrd="1" destOrd="0" presId="urn:microsoft.com/office/officeart/2005/8/layout/orgChart1"/>
    <dgm:cxn modelId="{1B167C21-3191-48AD-9575-8A11DACF5D21}" srcId="{A295899B-C5EC-463F-81F4-86912C1E320A}" destId="{64F3518A-34A9-4C3F-B43F-8AB0CEFDF721}" srcOrd="0" destOrd="0" parTransId="{30381E37-7EE5-4698-B631-743C01A00015}" sibTransId="{96C8AE6B-9FAE-47BF-8C97-C8A37837EBB4}"/>
    <dgm:cxn modelId="{5329EAA4-49FA-6048-A2F2-CFB1D8531AED}" type="presOf" srcId="{64F3518A-34A9-4C3F-B43F-8AB0CEFDF721}" destId="{7055CBBD-190A-4C91-AA83-FA0D240D2AFF}" srcOrd="0" destOrd="0" presId="urn:microsoft.com/office/officeart/2005/8/layout/orgChart1"/>
    <dgm:cxn modelId="{980463A5-634E-4433-97C0-51F7A0844C17}" srcId="{A295899B-C5EC-463F-81F4-86912C1E320A}" destId="{82316E24-2C98-4C13-B1AC-DD35003E3EDF}" srcOrd="3" destOrd="0" parTransId="{433DB0DE-F651-48D0-897A-08E12B34436A}" sibTransId="{416DB2BC-66D2-43E0-A59E-F351367461A4}"/>
    <dgm:cxn modelId="{DCAC2A9E-53E4-F248-890E-E7EFBCADD096}" type="presOf" srcId="{99F72F10-9497-4437-9358-C167FB5EF904}" destId="{565C9E00-2F9D-4A13-A369-1117AC46D65F}" srcOrd="0" destOrd="0" presId="urn:microsoft.com/office/officeart/2005/8/layout/orgChart1"/>
    <dgm:cxn modelId="{89D6C376-B263-4048-9CA5-827D412F735A}" type="presOf" srcId="{A295899B-C5EC-463F-81F4-86912C1E320A}" destId="{FF57DB7B-1B57-44B7-953A-78AE55A2B10F}" srcOrd="0" destOrd="0" presId="urn:microsoft.com/office/officeart/2005/8/layout/orgChart1"/>
    <dgm:cxn modelId="{2CFAAC04-BF7B-0240-9577-F646065FB146}" type="presOf" srcId="{F8292F10-7609-4113-A266-0561BB0E3947}" destId="{1E80456B-3F38-4783-815D-2552AEAD684C}" srcOrd="0" destOrd="0" presId="urn:microsoft.com/office/officeart/2005/8/layout/orgChart1"/>
    <dgm:cxn modelId="{6C3979D6-42BC-4A43-95CB-5100A9D231C6}" type="presOf" srcId="{A295899B-C5EC-463F-81F4-86912C1E320A}" destId="{99A54804-5235-43B3-9E3E-33B69C31BE4D}" srcOrd="1" destOrd="0" presId="urn:microsoft.com/office/officeart/2005/8/layout/orgChart1"/>
    <dgm:cxn modelId="{F3BE1E12-DB98-5147-9465-40104C6D2EAE}" type="presOf" srcId="{82316E24-2C98-4C13-B1AC-DD35003E3EDF}" destId="{B99E96B3-B018-4257-A3FB-10022D6EC547}" srcOrd="0" destOrd="0" presId="urn:microsoft.com/office/officeart/2005/8/layout/orgChart1"/>
    <dgm:cxn modelId="{4E79D50A-FFA9-4A44-B561-922B2E438FFA}" type="presOf" srcId="{30381E37-7EE5-4698-B631-743C01A00015}" destId="{134BB554-7128-4FF4-B818-5239A9E2D24B}" srcOrd="0" destOrd="0" presId="urn:microsoft.com/office/officeart/2005/8/layout/orgChart1"/>
    <dgm:cxn modelId="{EB419EFE-1D8F-4708-AF39-AE8A52E82DC3}" srcId="{A295899B-C5EC-463F-81F4-86912C1E320A}" destId="{F8292F10-7609-4113-A266-0561BB0E3947}" srcOrd="1" destOrd="0" parTransId="{5CBA9023-F11A-46E7-A403-9A617B94A959}" sibTransId="{2E4322EB-B7A6-4397-9E06-6D30D58448B6}"/>
    <dgm:cxn modelId="{B92B877E-44F7-9746-8206-88F3DD59BD35}" type="presParOf" srcId="{22CB6028-4FFB-4BBD-9DF1-2CCAD2BA723F}" destId="{6A68DD13-30F7-4F23-B2A4-6C7DD1EE7155}" srcOrd="0" destOrd="0" presId="urn:microsoft.com/office/officeart/2005/8/layout/orgChart1"/>
    <dgm:cxn modelId="{75C69A4A-3648-B34B-A81F-E41CA44A843D}" type="presParOf" srcId="{6A68DD13-30F7-4F23-B2A4-6C7DD1EE7155}" destId="{F4E35AAC-BDE2-466A-B695-71E200F41032}" srcOrd="0" destOrd="0" presId="urn:microsoft.com/office/officeart/2005/8/layout/orgChart1"/>
    <dgm:cxn modelId="{3CAECFB9-DFC3-2140-86EE-8FB1AC5AB74D}" type="presParOf" srcId="{F4E35AAC-BDE2-466A-B695-71E200F41032}" destId="{FF57DB7B-1B57-44B7-953A-78AE55A2B10F}" srcOrd="0" destOrd="0" presId="urn:microsoft.com/office/officeart/2005/8/layout/orgChart1"/>
    <dgm:cxn modelId="{D56A2445-880E-F745-9590-BE1B12E49594}" type="presParOf" srcId="{F4E35AAC-BDE2-466A-B695-71E200F41032}" destId="{99A54804-5235-43B3-9E3E-33B69C31BE4D}" srcOrd="1" destOrd="0" presId="urn:microsoft.com/office/officeart/2005/8/layout/orgChart1"/>
    <dgm:cxn modelId="{BD30A738-8902-0944-AC0D-4E0F2775B2F1}" type="presParOf" srcId="{6A68DD13-30F7-4F23-B2A4-6C7DD1EE7155}" destId="{2E0D25B7-57E2-41A4-BF35-53B3C068BAA7}" srcOrd="1" destOrd="0" presId="urn:microsoft.com/office/officeart/2005/8/layout/orgChart1"/>
    <dgm:cxn modelId="{25D377B2-8C50-D546-8BD5-6899DC8FAAF7}" type="presParOf" srcId="{2E0D25B7-57E2-41A4-BF35-53B3C068BAA7}" destId="{134BB554-7128-4FF4-B818-5239A9E2D24B}" srcOrd="0" destOrd="0" presId="urn:microsoft.com/office/officeart/2005/8/layout/orgChart1"/>
    <dgm:cxn modelId="{2CC1C5E4-0C05-084F-BBA9-3F19B1F693C7}" type="presParOf" srcId="{2E0D25B7-57E2-41A4-BF35-53B3C068BAA7}" destId="{AFEE6222-4759-4A88-ADF0-ED653E90EB90}" srcOrd="1" destOrd="0" presId="urn:microsoft.com/office/officeart/2005/8/layout/orgChart1"/>
    <dgm:cxn modelId="{222FD2EA-F58B-3145-A862-15810CFC9E53}" type="presParOf" srcId="{AFEE6222-4759-4A88-ADF0-ED653E90EB90}" destId="{A00BE3B3-0283-4D4C-B037-3BEA573FEC93}" srcOrd="0" destOrd="0" presId="urn:microsoft.com/office/officeart/2005/8/layout/orgChart1"/>
    <dgm:cxn modelId="{D6E91E4D-8685-CC43-A707-13FB13E1F05D}" type="presParOf" srcId="{A00BE3B3-0283-4D4C-B037-3BEA573FEC93}" destId="{7055CBBD-190A-4C91-AA83-FA0D240D2AFF}" srcOrd="0" destOrd="0" presId="urn:microsoft.com/office/officeart/2005/8/layout/orgChart1"/>
    <dgm:cxn modelId="{152A16B0-C964-8148-8778-EC947BD2F14B}" type="presParOf" srcId="{A00BE3B3-0283-4D4C-B037-3BEA573FEC93}" destId="{B1A0A121-A1C3-4D4D-909D-65CB9D29D376}" srcOrd="1" destOrd="0" presId="urn:microsoft.com/office/officeart/2005/8/layout/orgChart1"/>
    <dgm:cxn modelId="{E1F5C88B-3D8E-2B4D-8CFD-7E230B617BC4}" type="presParOf" srcId="{AFEE6222-4759-4A88-ADF0-ED653E90EB90}" destId="{1F616055-8775-4C7C-9D6D-7C0587BB8CE1}" srcOrd="1" destOrd="0" presId="urn:microsoft.com/office/officeart/2005/8/layout/orgChart1"/>
    <dgm:cxn modelId="{CA851B31-5E08-4D4E-AF4B-9F6C0E1143DE}" type="presParOf" srcId="{AFEE6222-4759-4A88-ADF0-ED653E90EB90}" destId="{EF6F5C90-15D6-4E8A-9B2C-AA5F6910B00B}" srcOrd="2" destOrd="0" presId="urn:microsoft.com/office/officeart/2005/8/layout/orgChart1"/>
    <dgm:cxn modelId="{93C9003E-6F71-0640-934F-4E8F4D92FBF7}" type="presParOf" srcId="{2E0D25B7-57E2-41A4-BF35-53B3C068BAA7}" destId="{87B17C64-4D8E-4183-8B22-DC05F00BE2A6}" srcOrd="2" destOrd="0" presId="urn:microsoft.com/office/officeart/2005/8/layout/orgChart1"/>
    <dgm:cxn modelId="{CBEED2DF-A4BE-FB45-81E6-3F16AB8719AF}" type="presParOf" srcId="{2E0D25B7-57E2-41A4-BF35-53B3C068BAA7}" destId="{B1B1BE6C-EC70-4DF5-8A68-113C3E58DFA5}" srcOrd="3" destOrd="0" presId="urn:microsoft.com/office/officeart/2005/8/layout/orgChart1"/>
    <dgm:cxn modelId="{B457EC80-9653-BC48-81EA-4B4B63F0DF06}" type="presParOf" srcId="{B1B1BE6C-EC70-4DF5-8A68-113C3E58DFA5}" destId="{57B1ED3C-D456-48F8-ACC7-45B9772C03AF}" srcOrd="0" destOrd="0" presId="urn:microsoft.com/office/officeart/2005/8/layout/orgChart1"/>
    <dgm:cxn modelId="{352C5AF3-C3E6-7B47-8129-FD6B7401A55E}" type="presParOf" srcId="{57B1ED3C-D456-48F8-ACC7-45B9772C03AF}" destId="{1E80456B-3F38-4783-815D-2552AEAD684C}" srcOrd="0" destOrd="0" presId="urn:microsoft.com/office/officeart/2005/8/layout/orgChart1"/>
    <dgm:cxn modelId="{FBBE4144-D499-5C45-B2D7-6EDF046FE16A}" type="presParOf" srcId="{57B1ED3C-D456-48F8-ACC7-45B9772C03AF}" destId="{AB484C86-6883-4508-BB70-62CF0DAB9251}" srcOrd="1" destOrd="0" presId="urn:microsoft.com/office/officeart/2005/8/layout/orgChart1"/>
    <dgm:cxn modelId="{101C6820-39CD-7F4E-8401-745B20786B37}" type="presParOf" srcId="{B1B1BE6C-EC70-4DF5-8A68-113C3E58DFA5}" destId="{5A2CB8F1-DEBC-4A4F-88E4-54C5A33796C6}" srcOrd="1" destOrd="0" presId="urn:microsoft.com/office/officeart/2005/8/layout/orgChart1"/>
    <dgm:cxn modelId="{2BB03CEF-2D82-0C47-86BF-FD4215EEBD91}" type="presParOf" srcId="{B1B1BE6C-EC70-4DF5-8A68-113C3E58DFA5}" destId="{750F519C-4222-46A6-AE14-09DC63FB53D3}" srcOrd="2" destOrd="0" presId="urn:microsoft.com/office/officeart/2005/8/layout/orgChart1"/>
    <dgm:cxn modelId="{BF139132-819F-D740-BA4F-45578C8C1AB6}" type="presParOf" srcId="{2E0D25B7-57E2-41A4-BF35-53B3C068BAA7}" destId="{27755634-2E5A-4DEC-BDA0-BF1072992222}" srcOrd="4" destOrd="0" presId="urn:microsoft.com/office/officeart/2005/8/layout/orgChart1"/>
    <dgm:cxn modelId="{F8FA0148-DA15-A64B-91AA-7D35E79F8F7A}" type="presParOf" srcId="{2E0D25B7-57E2-41A4-BF35-53B3C068BAA7}" destId="{93283674-A3EA-4788-A493-6300E2FE53BA}" srcOrd="5" destOrd="0" presId="urn:microsoft.com/office/officeart/2005/8/layout/orgChart1"/>
    <dgm:cxn modelId="{36A611A4-6ACE-2A40-AE16-E8851C24044F}" type="presParOf" srcId="{93283674-A3EA-4788-A493-6300E2FE53BA}" destId="{1446A7D8-0D66-4149-A855-1B56DEDA7FEB}" srcOrd="0" destOrd="0" presId="urn:microsoft.com/office/officeart/2005/8/layout/orgChart1"/>
    <dgm:cxn modelId="{BDD31045-C012-A646-8B29-346AAB2F483E}" type="presParOf" srcId="{1446A7D8-0D66-4149-A855-1B56DEDA7FEB}" destId="{565C9E00-2F9D-4A13-A369-1117AC46D65F}" srcOrd="0" destOrd="0" presId="urn:microsoft.com/office/officeart/2005/8/layout/orgChart1"/>
    <dgm:cxn modelId="{8236DA4F-9C95-0F4D-8509-4E0F0B806BDF}" type="presParOf" srcId="{1446A7D8-0D66-4149-A855-1B56DEDA7FEB}" destId="{4E45240F-014A-4E6A-9C9F-DAE7766C93C1}" srcOrd="1" destOrd="0" presId="urn:microsoft.com/office/officeart/2005/8/layout/orgChart1"/>
    <dgm:cxn modelId="{D97C9577-1EB4-414B-B87A-0412996F6C72}" type="presParOf" srcId="{93283674-A3EA-4788-A493-6300E2FE53BA}" destId="{1FF29B2E-8081-49AE-93D9-2EA342C44BD1}" srcOrd="1" destOrd="0" presId="urn:microsoft.com/office/officeart/2005/8/layout/orgChart1"/>
    <dgm:cxn modelId="{E0965042-DDEF-A245-BC8E-F6D109866FBD}" type="presParOf" srcId="{93283674-A3EA-4788-A493-6300E2FE53BA}" destId="{CE5FCF8C-DC46-490C-AE98-B7C6C79F557D}" srcOrd="2" destOrd="0" presId="urn:microsoft.com/office/officeart/2005/8/layout/orgChart1"/>
    <dgm:cxn modelId="{80DF2A9E-4AE3-864E-96CB-DBCF24679495}" type="presParOf" srcId="{2E0D25B7-57E2-41A4-BF35-53B3C068BAA7}" destId="{5FB0D56C-7E2D-423B-8F55-3D697A5C79CE}" srcOrd="6" destOrd="0" presId="urn:microsoft.com/office/officeart/2005/8/layout/orgChart1"/>
    <dgm:cxn modelId="{5702D733-CF6D-6C41-A6DC-779DEFADCBBE}" type="presParOf" srcId="{2E0D25B7-57E2-41A4-BF35-53B3C068BAA7}" destId="{6A1C1543-76D2-4D3E-9B75-00B0F324820B}" srcOrd="7" destOrd="0" presId="urn:microsoft.com/office/officeart/2005/8/layout/orgChart1"/>
    <dgm:cxn modelId="{905752B3-A4FA-204B-A93B-0AE73BB9A826}" type="presParOf" srcId="{6A1C1543-76D2-4D3E-9B75-00B0F324820B}" destId="{A4B9A064-171F-403E-8639-457462244C65}" srcOrd="0" destOrd="0" presId="urn:microsoft.com/office/officeart/2005/8/layout/orgChart1"/>
    <dgm:cxn modelId="{F747CA68-9959-CB43-804E-823420AD3F64}" type="presParOf" srcId="{A4B9A064-171F-403E-8639-457462244C65}" destId="{B99E96B3-B018-4257-A3FB-10022D6EC547}" srcOrd="0" destOrd="0" presId="urn:microsoft.com/office/officeart/2005/8/layout/orgChart1"/>
    <dgm:cxn modelId="{B5257FA4-CD21-2C4C-A625-E52CBE58405E}" type="presParOf" srcId="{A4B9A064-171F-403E-8639-457462244C65}" destId="{D37642D2-C7DE-4D45-A32F-62E6118BD530}" srcOrd="1" destOrd="0" presId="urn:microsoft.com/office/officeart/2005/8/layout/orgChart1"/>
    <dgm:cxn modelId="{53D2C65D-F099-D244-B9E5-E5F47B7D4160}" type="presParOf" srcId="{6A1C1543-76D2-4D3E-9B75-00B0F324820B}" destId="{C5E19EBD-9AD6-4322-A3DB-6E50401B7458}" srcOrd="1" destOrd="0" presId="urn:microsoft.com/office/officeart/2005/8/layout/orgChart1"/>
    <dgm:cxn modelId="{8291DF91-3D67-7E47-8007-9B8029AF547A}" type="presParOf" srcId="{6A1C1543-76D2-4D3E-9B75-00B0F324820B}" destId="{10E908EF-458B-42C1-8FD9-C46582DBB91E}" srcOrd="2" destOrd="0" presId="urn:microsoft.com/office/officeart/2005/8/layout/orgChart1"/>
    <dgm:cxn modelId="{077AB974-12EE-5141-AAD8-3DCCB2D4F94D}" type="presParOf" srcId="{6A68DD13-30F7-4F23-B2A4-6C7DD1EE7155}" destId="{7914EF0A-E006-4DA1-829B-4725F532A36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325C3-0B8D-E34B-90A1-9C48F4E2FBF3}" type="doc">
      <dgm:prSet loTypeId="urn:microsoft.com/office/officeart/2005/8/layout/hChevron3" loCatId="process" qsTypeId="urn:microsoft.com/office/officeart/2005/8/quickstyle/simple3" qsCatId="simple" csTypeId="urn:microsoft.com/office/officeart/2005/8/colors/accent1_2" csCatId="accent1" phldr="1"/>
      <dgm:spPr/>
    </dgm:pt>
    <dgm:pt modelId="{AEAF3C0A-9B4B-1E45-882A-BCA02DA008AC}">
      <dgm:prSet phldrT="[Text]" custT="1"/>
      <dgm:spPr/>
      <dgm:t>
        <a:bodyPr/>
        <a:lstStyle/>
        <a:p>
          <a:r>
            <a:rPr lang="en-US" sz="1000" b="1" dirty="0" smtClean="0">
              <a:solidFill>
                <a:schemeClr val="bg1"/>
              </a:solidFill>
              <a:latin typeface="Arial"/>
              <a:cs typeface="Arial"/>
            </a:rPr>
            <a:t>Bundled Payments</a:t>
          </a:r>
          <a:endParaRPr lang="en-US" sz="1000" b="1" dirty="0">
            <a:solidFill>
              <a:schemeClr val="bg1"/>
            </a:solidFill>
            <a:latin typeface="Arial"/>
            <a:cs typeface="Arial"/>
          </a:endParaRPr>
        </a:p>
      </dgm:t>
    </dgm:pt>
    <dgm:pt modelId="{A2BB1192-FBEF-FB45-87B4-8692E8540309}" type="parTrans" cxnId="{F463EA2E-155B-D247-A397-3EE8DFF94E38}">
      <dgm:prSet/>
      <dgm:spPr/>
      <dgm:t>
        <a:bodyPr/>
        <a:lstStyle/>
        <a:p>
          <a:endParaRPr lang="en-US" sz="1100">
            <a:solidFill>
              <a:schemeClr val="bg1"/>
            </a:solidFill>
          </a:endParaRPr>
        </a:p>
      </dgm:t>
    </dgm:pt>
    <dgm:pt modelId="{EDAAD9A4-ED18-D346-A37D-7314F50A9056}" type="sibTrans" cxnId="{F463EA2E-155B-D247-A397-3EE8DFF94E38}">
      <dgm:prSet/>
      <dgm:spPr/>
      <dgm:t>
        <a:bodyPr/>
        <a:lstStyle/>
        <a:p>
          <a:endParaRPr lang="en-US" sz="1100">
            <a:solidFill>
              <a:schemeClr val="bg1"/>
            </a:solidFill>
          </a:endParaRPr>
        </a:p>
      </dgm:t>
    </dgm:pt>
    <dgm:pt modelId="{4974EA0F-9D9E-CC46-BB28-DEEE7F748EF5}">
      <dgm:prSet phldrT="[Text]" custT="1"/>
      <dgm:spPr/>
      <dgm:t>
        <a:bodyPr/>
        <a:lstStyle/>
        <a:p>
          <a:r>
            <a:rPr lang="en-US" sz="1000" b="1" dirty="0" smtClean="0">
              <a:solidFill>
                <a:schemeClr val="bg1"/>
              </a:solidFill>
              <a:latin typeface="Arial"/>
              <a:cs typeface="Arial"/>
            </a:rPr>
            <a:t>Capitation</a:t>
          </a:r>
          <a:endParaRPr lang="en-US" sz="1100" b="1" dirty="0">
            <a:solidFill>
              <a:schemeClr val="bg1"/>
            </a:solidFill>
            <a:latin typeface="Arial"/>
            <a:cs typeface="Arial"/>
          </a:endParaRPr>
        </a:p>
      </dgm:t>
    </dgm:pt>
    <dgm:pt modelId="{61DC642D-74FD-0D43-BF75-625BEB4C251C}" type="parTrans" cxnId="{4B2F6084-46BD-9F41-96CB-5AB01EAB6A05}">
      <dgm:prSet/>
      <dgm:spPr/>
      <dgm:t>
        <a:bodyPr/>
        <a:lstStyle/>
        <a:p>
          <a:endParaRPr lang="en-US" sz="1100">
            <a:solidFill>
              <a:schemeClr val="bg1"/>
            </a:solidFill>
          </a:endParaRPr>
        </a:p>
      </dgm:t>
    </dgm:pt>
    <dgm:pt modelId="{0233C45C-33EA-0D4D-AD94-69536801BD40}" type="sibTrans" cxnId="{4B2F6084-46BD-9F41-96CB-5AB01EAB6A05}">
      <dgm:prSet/>
      <dgm:spPr/>
      <dgm:t>
        <a:bodyPr/>
        <a:lstStyle/>
        <a:p>
          <a:endParaRPr lang="en-US" sz="1100">
            <a:solidFill>
              <a:schemeClr val="bg1"/>
            </a:solidFill>
          </a:endParaRPr>
        </a:p>
      </dgm:t>
    </dgm:pt>
    <dgm:pt modelId="{42954629-DA96-C04E-BE75-C2186EF8232F}">
      <dgm:prSet phldrT="[Text]" custT="1"/>
      <dgm:spPr/>
      <dgm:t>
        <a:bodyPr/>
        <a:lstStyle/>
        <a:p>
          <a:r>
            <a:rPr lang="en-US" sz="1050" b="1" dirty="0" smtClean="0">
              <a:solidFill>
                <a:schemeClr val="bg1"/>
              </a:solidFill>
              <a:latin typeface="Arial"/>
              <a:cs typeface="Arial"/>
            </a:rPr>
            <a:t>Shared Savings</a:t>
          </a:r>
          <a:endParaRPr lang="en-US" sz="1050" b="1" dirty="0">
            <a:solidFill>
              <a:schemeClr val="bg1"/>
            </a:solidFill>
            <a:latin typeface="Arial"/>
            <a:cs typeface="Arial"/>
          </a:endParaRPr>
        </a:p>
      </dgm:t>
    </dgm:pt>
    <dgm:pt modelId="{F311A6DE-466C-3843-8FCE-1791510D9FC4}" type="parTrans" cxnId="{B060F576-8EAE-F547-A0B0-2E99CF3B6E40}">
      <dgm:prSet/>
      <dgm:spPr/>
      <dgm:t>
        <a:bodyPr/>
        <a:lstStyle/>
        <a:p>
          <a:endParaRPr lang="en-US" sz="1100">
            <a:solidFill>
              <a:schemeClr val="bg1"/>
            </a:solidFill>
          </a:endParaRPr>
        </a:p>
      </dgm:t>
    </dgm:pt>
    <dgm:pt modelId="{890F9620-AC2B-4148-B052-67502FE99052}" type="sibTrans" cxnId="{B060F576-8EAE-F547-A0B0-2E99CF3B6E40}">
      <dgm:prSet/>
      <dgm:spPr/>
      <dgm:t>
        <a:bodyPr/>
        <a:lstStyle/>
        <a:p>
          <a:endParaRPr lang="en-US" sz="1100">
            <a:solidFill>
              <a:schemeClr val="bg1"/>
            </a:solidFill>
          </a:endParaRPr>
        </a:p>
      </dgm:t>
    </dgm:pt>
    <dgm:pt modelId="{C7C35E96-F0B1-484C-BABE-2C92AA908A5A}" type="pres">
      <dgm:prSet presAssocID="{EB5325C3-0B8D-E34B-90A1-9C48F4E2FBF3}" presName="Name0" presStyleCnt="0">
        <dgm:presLayoutVars>
          <dgm:dir/>
          <dgm:resizeHandles val="exact"/>
        </dgm:presLayoutVars>
      </dgm:prSet>
      <dgm:spPr/>
    </dgm:pt>
    <dgm:pt modelId="{B4A119E3-7A4C-4A4E-B781-18E89E358810}" type="pres">
      <dgm:prSet presAssocID="{42954629-DA96-C04E-BE75-C2186EF8232F}" presName="parTxOnly" presStyleLbl="node1" presStyleIdx="0" presStyleCnt="3">
        <dgm:presLayoutVars>
          <dgm:bulletEnabled val="1"/>
        </dgm:presLayoutVars>
      </dgm:prSet>
      <dgm:spPr/>
      <dgm:t>
        <a:bodyPr/>
        <a:lstStyle/>
        <a:p>
          <a:endParaRPr lang="en-US"/>
        </a:p>
      </dgm:t>
    </dgm:pt>
    <dgm:pt modelId="{A983BE07-BD1A-074D-A1E5-68095524B246}" type="pres">
      <dgm:prSet presAssocID="{890F9620-AC2B-4148-B052-67502FE99052}" presName="parSpace" presStyleCnt="0"/>
      <dgm:spPr/>
    </dgm:pt>
    <dgm:pt modelId="{713F3C30-F8A5-4188-9BE5-463BAC6A02ED}" type="pres">
      <dgm:prSet presAssocID="{AEAF3C0A-9B4B-1E45-882A-BCA02DA008AC}" presName="parTxOnly" presStyleLbl="node1" presStyleIdx="1" presStyleCnt="3">
        <dgm:presLayoutVars>
          <dgm:bulletEnabled val="1"/>
        </dgm:presLayoutVars>
      </dgm:prSet>
      <dgm:spPr/>
      <dgm:t>
        <a:bodyPr/>
        <a:lstStyle/>
        <a:p>
          <a:endParaRPr lang="en-US"/>
        </a:p>
      </dgm:t>
    </dgm:pt>
    <dgm:pt modelId="{D3720630-7724-4DA6-A8D2-AA7CE0D353F2}" type="pres">
      <dgm:prSet presAssocID="{EDAAD9A4-ED18-D346-A37D-7314F50A9056}" presName="parSpace" presStyleCnt="0"/>
      <dgm:spPr/>
    </dgm:pt>
    <dgm:pt modelId="{4975B027-7396-454F-A6AD-25D375EBDC46}" type="pres">
      <dgm:prSet presAssocID="{4974EA0F-9D9E-CC46-BB28-DEEE7F748EF5}" presName="parTxOnly" presStyleLbl="node1" presStyleIdx="2" presStyleCnt="3">
        <dgm:presLayoutVars>
          <dgm:bulletEnabled val="1"/>
        </dgm:presLayoutVars>
      </dgm:prSet>
      <dgm:spPr/>
      <dgm:t>
        <a:bodyPr/>
        <a:lstStyle/>
        <a:p>
          <a:endParaRPr lang="en-US"/>
        </a:p>
      </dgm:t>
    </dgm:pt>
  </dgm:ptLst>
  <dgm:cxnLst>
    <dgm:cxn modelId="{4B2F6084-46BD-9F41-96CB-5AB01EAB6A05}" srcId="{EB5325C3-0B8D-E34B-90A1-9C48F4E2FBF3}" destId="{4974EA0F-9D9E-CC46-BB28-DEEE7F748EF5}" srcOrd="2" destOrd="0" parTransId="{61DC642D-74FD-0D43-BF75-625BEB4C251C}" sibTransId="{0233C45C-33EA-0D4D-AD94-69536801BD40}"/>
    <dgm:cxn modelId="{53EAB73C-6ADE-C941-888E-D033ECA62E5C}" type="presOf" srcId="{AEAF3C0A-9B4B-1E45-882A-BCA02DA008AC}" destId="{713F3C30-F8A5-4188-9BE5-463BAC6A02ED}" srcOrd="0" destOrd="0" presId="urn:microsoft.com/office/officeart/2005/8/layout/hChevron3"/>
    <dgm:cxn modelId="{C1F94E07-CE9B-6E4C-B997-C995FDF41D29}" type="presOf" srcId="{EB5325C3-0B8D-E34B-90A1-9C48F4E2FBF3}" destId="{C7C35E96-F0B1-484C-BABE-2C92AA908A5A}" srcOrd="0" destOrd="0" presId="urn:microsoft.com/office/officeart/2005/8/layout/hChevron3"/>
    <dgm:cxn modelId="{E802FF6F-4A1A-EE46-BF1A-64A76802B093}" type="presOf" srcId="{4974EA0F-9D9E-CC46-BB28-DEEE7F748EF5}" destId="{4975B027-7396-454F-A6AD-25D375EBDC46}" srcOrd="0" destOrd="0" presId="urn:microsoft.com/office/officeart/2005/8/layout/hChevron3"/>
    <dgm:cxn modelId="{FEE48658-1DF9-F34C-80F1-FF0750412C9D}" type="presOf" srcId="{42954629-DA96-C04E-BE75-C2186EF8232F}" destId="{B4A119E3-7A4C-4A4E-B781-18E89E358810}" srcOrd="0" destOrd="0" presId="urn:microsoft.com/office/officeart/2005/8/layout/hChevron3"/>
    <dgm:cxn modelId="{F463EA2E-155B-D247-A397-3EE8DFF94E38}" srcId="{EB5325C3-0B8D-E34B-90A1-9C48F4E2FBF3}" destId="{AEAF3C0A-9B4B-1E45-882A-BCA02DA008AC}" srcOrd="1" destOrd="0" parTransId="{A2BB1192-FBEF-FB45-87B4-8692E8540309}" sibTransId="{EDAAD9A4-ED18-D346-A37D-7314F50A9056}"/>
    <dgm:cxn modelId="{B060F576-8EAE-F547-A0B0-2E99CF3B6E40}" srcId="{EB5325C3-0B8D-E34B-90A1-9C48F4E2FBF3}" destId="{42954629-DA96-C04E-BE75-C2186EF8232F}" srcOrd="0" destOrd="0" parTransId="{F311A6DE-466C-3843-8FCE-1791510D9FC4}" sibTransId="{890F9620-AC2B-4148-B052-67502FE99052}"/>
    <dgm:cxn modelId="{4468478B-3C80-ED49-9CE3-4AAC3E94BF6D}" type="presParOf" srcId="{C7C35E96-F0B1-484C-BABE-2C92AA908A5A}" destId="{B4A119E3-7A4C-4A4E-B781-18E89E358810}" srcOrd="0" destOrd="0" presId="urn:microsoft.com/office/officeart/2005/8/layout/hChevron3"/>
    <dgm:cxn modelId="{6B3497A1-18AA-F64D-97E2-756DFD566519}" type="presParOf" srcId="{C7C35E96-F0B1-484C-BABE-2C92AA908A5A}" destId="{A983BE07-BD1A-074D-A1E5-68095524B246}" srcOrd="1" destOrd="0" presId="urn:microsoft.com/office/officeart/2005/8/layout/hChevron3"/>
    <dgm:cxn modelId="{8A35B549-5E63-A24B-840A-E8F9E84A13F7}" type="presParOf" srcId="{C7C35E96-F0B1-484C-BABE-2C92AA908A5A}" destId="{713F3C30-F8A5-4188-9BE5-463BAC6A02ED}" srcOrd="2" destOrd="0" presId="urn:microsoft.com/office/officeart/2005/8/layout/hChevron3"/>
    <dgm:cxn modelId="{93F09E89-D9D3-9240-9C09-BC0FB295A76B}" type="presParOf" srcId="{C7C35E96-F0B1-484C-BABE-2C92AA908A5A}" destId="{D3720630-7724-4DA6-A8D2-AA7CE0D353F2}" srcOrd="3" destOrd="0" presId="urn:microsoft.com/office/officeart/2005/8/layout/hChevron3"/>
    <dgm:cxn modelId="{C0C8A544-1E3A-6548-B41D-FD01C06A3A28}" type="presParOf" srcId="{C7C35E96-F0B1-484C-BABE-2C92AA908A5A}" destId="{4975B027-7396-454F-A6AD-25D375EBDC46}" srcOrd="4"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B0D56C-7E2D-423B-8F55-3D697A5C79CE}">
      <dsp:nvSpPr>
        <dsp:cNvPr id="0" name=""/>
        <dsp:cNvSpPr/>
      </dsp:nvSpPr>
      <dsp:spPr>
        <a:xfrm>
          <a:off x="3490479" y="1873848"/>
          <a:ext cx="2733765" cy="316303"/>
        </a:xfrm>
        <a:custGeom>
          <a:avLst/>
          <a:gdLst/>
          <a:ahLst/>
          <a:cxnLst/>
          <a:rect l="0" t="0" r="0" b="0"/>
          <a:pathLst>
            <a:path>
              <a:moveTo>
                <a:pt x="0" y="0"/>
              </a:moveTo>
              <a:lnTo>
                <a:pt x="0" y="158151"/>
              </a:lnTo>
              <a:lnTo>
                <a:pt x="2733765" y="158151"/>
              </a:lnTo>
              <a:lnTo>
                <a:pt x="2733765" y="3163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755634-2E5A-4DEC-BDA0-BF1072992222}">
      <dsp:nvSpPr>
        <dsp:cNvPr id="0" name=""/>
        <dsp:cNvSpPr/>
      </dsp:nvSpPr>
      <dsp:spPr>
        <a:xfrm>
          <a:off x="845565" y="1873848"/>
          <a:ext cx="2644913" cy="306023"/>
        </a:xfrm>
        <a:custGeom>
          <a:avLst/>
          <a:gdLst/>
          <a:ahLst/>
          <a:cxnLst/>
          <a:rect l="0" t="0" r="0" b="0"/>
          <a:pathLst>
            <a:path>
              <a:moveTo>
                <a:pt x="2644913" y="0"/>
              </a:moveTo>
              <a:lnTo>
                <a:pt x="2644913" y="147871"/>
              </a:lnTo>
              <a:lnTo>
                <a:pt x="0" y="147871"/>
              </a:lnTo>
              <a:lnTo>
                <a:pt x="0" y="30602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B17C64-4D8E-4183-8B22-DC05F00BE2A6}">
      <dsp:nvSpPr>
        <dsp:cNvPr id="0" name=""/>
        <dsp:cNvSpPr/>
      </dsp:nvSpPr>
      <dsp:spPr>
        <a:xfrm>
          <a:off x="2579224" y="1873848"/>
          <a:ext cx="911255" cy="316303"/>
        </a:xfrm>
        <a:custGeom>
          <a:avLst/>
          <a:gdLst/>
          <a:ahLst/>
          <a:cxnLst/>
          <a:rect l="0" t="0" r="0" b="0"/>
          <a:pathLst>
            <a:path>
              <a:moveTo>
                <a:pt x="911255" y="0"/>
              </a:moveTo>
              <a:lnTo>
                <a:pt x="911255" y="158151"/>
              </a:lnTo>
              <a:lnTo>
                <a:pt x="0" y="158151"/>
              </a:lnTo>
              <a:lnTo>
                <a:pt x="0" y="31630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4BB554-7128-4FF4-B818-5239A9E2D24B}">
      <dsp:nvSpPr>
        <dsp:cNvPr id="0" name=""/>
        <dsp:cNvSpPr/>
      </dsp:nvSpPr>
      <dsp:spPr>
        <a:xfrm>
          <a:off x="3490479" y="1873848"/>
          <a:ext cx="923831" cy="323653"/>
        </a:xfrm>
        <a:custGeom>
          <a:avLst/>
          <a:gdLst/>
          <a:ahLst/>
          <a:cxnLst/>
          <a:rect l="0" t="0" r="0" b="0"/>
          <a:pathLst>
            <a:path>
              <a:moveTo>
                <a:pt x="0" y="0"/>
              </a:moveTo>
              <a:lnTo>
                <a:pt x="0" y="165501"/>
              </a:lnTo>
              <a:lnTo>
                <a:pt x="923831" y="165501"/>
              </a:lnTo>
              <a:lnTo>
                <a:pt x="923831" y="3236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57DB7B-1B57-44B7-953A-78AE55A2B10F}">
      <dsp:nvSpPr>
        <dsp:cNvPr id="0" name=""/>
        <dsp:cNvSpPr/>
      </dsp:nvSpPr>
      <dsp:spPr>
        <a:xfrm>
          <a:off x="2737376" y="1120744"/>
          <a:ext cx="1506206" cy="7531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a:cs typeface="Arial"/>
            </a:rPr>
            <a:t>Competitive Differentiators</a:t>
          </a:r>
          <a:endParaRPr lang="en-US" sz="1800" kern="1200" dirty="0">
            <a:latin typeface="Arial"/>
            <a:cs typeface="Arial"/>
          </a:endParaRPr>
        </a:p>
      </dsp:txBody>
      <dsp:txXfrm>
        <a:off x="2737376" y="1120744"/>
        <a:ext cx="1506206" cy="753103"/>
      </dsp:txXfrm>
    </dsp:sp>
    <dsp:sp modelId="{7055CBBD-190A-4C91-AA83-FA0D240D2AFF}">
      <dsp:nvSpPr>
        <dsp:cNvPr id="0" name=""/>
        <dsp:cNvSpPr/>
      </dsp:nvSpPr>
      <dsp:spPr>
        <a:xfrm>
          <a:off x="3661208" y="2197501"/>
          <a:ext cx="1506206" cy="7531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kern="1200" dirty="0" smtClean="0">
              <a:latin typeface="Arial"/>
              <a:cs typeface="Arial"/>
            </a:rPr>
            <a:t>Flexible Configuration</a:t>
          </a:r>
          <a:endParaRPr lang="en-US" sz="1800" kern="1200" dirty="0">
            <a:latin typeface="Arial"/>
            <a:cs typeface="Arial"/>
          </a:endParaRPr>
        </a:p>
      </dsp:txBody>
      <dsp:txXfrm>
        <a:off x="3661208" y="2197501"/>
        <a:ext cx="1506206" cy="753103"/>
      </dsp:txXfrm>
    </dsp:sp>
    <dsp:sp modelId="{1E80456B-3F38-4783-815D-2552AEAD684C}">
      <dsp:nvSpPr>
        <dsp:cNvPr id="0" name=""/>
        <dsp:cNvSpPr/>
      </dsp:nvSpPr>
      <dsp:spPr>
        <a:xfrm>
          <a:off x="1826121" y="2190151"/>
          <a:ext cx="1506206" cy="7531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kern="1200" dirty="0" smtClean="0">
              <a:latin typeface="Arial"/>
              <a:cs typeface="Arial"/>
            </a:rPr>
            <a:t>Robust </a:t>
          </a:r>
        </a:p>
        <a:p>
          <a:pPr lvl="0" algn="ctr" defTabSz="800100">
            <a:lnSpc>
              <a:spcPct val="100000"/>
            </a:lnSpc>
            <a:spcBef>
              <a:spcPct val="0"/>
            </a:spcBef>
            <a:spcAft>
              <a:spcPts val="0"/>
            </a:spcAft>
          </a:pPr>
          <a:r>
            <a:rPr lang="en-US" sz="1800" kern="1200" dirty="0" smtClean="0">
              <a:latin typeface="Arial"/>
              <a:cs typeface="Arial"/>
            </a:rPr>
            <a:t>Solutions</a:t>
          </a:r>
          <a:endParaRPr lang="en-US" sz="1800" kern="1200" dirty="0">
            <a:latin typeface="Arial"/>
            <a:cs typeface="Arial"/>
          </a:endParaRPr>
        </a:p>
      </dsp:txBody>
      <dsp:txXfrm>
        <a:off x="1826121" y="2190151"/>
        <a:ext cx="1506206" cy="753103"/>
      </dsp:txXfrm>
    </dsp:sp>
    <dsp:sp modelId="{565C9E00-2F9D-4A13-A369-1117AC46D65F}">
      <dsp:nvSpPr>
        <dsp:cNvPr id="0" name=""/>
        <dsp:cNvSpPr/>
      </dsp:nvSpPr>
      <dsp:spPr>
        <a:xfrm>
          <a:off x="92462" y="2179871"/>
          <a:ext cx="1506206" cy="7531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Arial"/>
              <a:cs typeface="Arial"/>
            </a:rPr>
            <a:t>People &amp; Relationships</a:t>
          </a:r>
          <a:endParaRPr lang="en-US" sz="1800" kern="1200" dirty="0">
            <a:latin typeface="Arial"/>
            <a:cs typeface="Arial"/>
          </a:endParaRPr>
        </a:p>
      </dsp:txBody>
      <dsp:txXfrm>
        <a:off x="92462" y="2179871"/>
        <a:ext cx="1506206" cy="753103"/>
      </dsp:txXfrm>
    </dsp:sp>
    <dsp:sp modelId="{B99E96B3-B018-4257-A3FB-10022D6EC547}">
      <dsp:nvSpPr>
        <dsp:cNvPr id="0" name=""/>
        <dsp:cNvSpPr/>
      </dsp:nvSpPr>
      <dsp:spPr>
        <a:xfrm>
          <a:off x="5471141" y="2190151"/>
          <a:ext cx="1506206" cy="7531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en-US" sz="1800" kern="1200" dirty="0" smtClean="0">
              <a:latin typeface="Arial"/>
              <a:cs typeface="Arial"/>
            </a:rPr>
            <a:t>Insights &amp; Guidance </a:t>
          </a:r>
        </a:p>
      </dsp:txBody>
      <dsp:txXfrm>
        <a:off x="5471141" y="2190151"/>
        <a:ext cx="1506206" cy="753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119E3-7A4C-4A4E-B781-18E89E358810}">
      <dsp:nvSpPr>
        <dsp:cNvPr id="0" name=""/>
        <dsp:cNvSpPr/>
      </dsp:nvSpPr>
      <dsp:spPr>
        <a:xfrm>
          <a:off x="1294" y="71554"/>
          <a:ext cx="1132234" cy="452893"/>
        </a:xfrm>
        <a:prstGeom prst="homePlat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74" tIns="29337" rIns="14669" bIns="29337"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bg1"/>
              </a:solidFill>
              <a:latin typeface="Arial"/>
              <a:cs typeface="Arial"/>
            </a:rPr>
            <a:t>Shared Savings</a:t>
          </a:r>
          <a:endParaRPr lang="en-US" sz="1050" b="1" kern="1200" dirty="0">
            <a:solidFill>
              <a:schemeClr val="bg1"/>
            </a:solidFill>
            <a:latin typeface="Arial"/>
            <a:cs typeface="Arial"/>
          </a:endParaRPr>
        </a:p>
      </dsp:txBody>
      <dsp:txXfrm>
        <a:off x="1294" y="71554"/>
        <a:ext cx="1019011" cy="452893"/>
      </dsp:txXfrm>
    </dsp:sp>
    <dsp:sp modelId="{713F3C30-F8A5-4188-9BE5-463BAC6A02ED}">
      <dsp:nvSpPr>
        <dsp:cNvPr id="0" name=""/>
        <dsp:cNvSpPr/>
      </dsp:nvSpPr>
      <dsp:spPr>
        <a:xfrm>
          <a:off x="907082" y="71554"/>
          <a:ext cx="1132234" cy="45289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Arial"/>
              <a:cs typeface="Arial"/>
            </a:rPr>
            <a:t>Bundled Payments</a:t>
          </a:r>
          <a:endParaRPr lang="en-US" sz="1000" b="1" kern="1200" dirty="0">
            <a:solidFill>
              <a:schemeClr val="bg1"/>
            </a:solidFill>
            <a:latin typeface="Arial"/>
            <a:cs typeface="Arial"/>
          </a:endParaRPr>
        </a:p>
      </dsp:txBody>
      <dsp:txXfrm>
        <a:off x="1133529" y="71554"/>
        <a:ext cx="679341" cy="452893"/>
      </dsp:txXfrm>
    </dsp:sp>
    <dsp:sp modelId="{4975B027-7396-454F-A6AD-25D375EBDC46}">
      <dsp:nvSpPr>
        <dsp:cNvPr id="0" name=""/>
        <dsp:cNvSpPr/>
      </dsp:nvSpPr>
      <dsp:spPr>
        <a:xfrm>
          <a:off x="1812870" y="71554"/>
          <a:ext cx="1132234" cy="452893"/>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13335" bIns="26670" numCol="1" spcCol="1270" anchor="ctr" anchorCtr="0">
          <a:noAutofit/>
        </a:bodyPr>
        <a:lstStyle/>
        <a:p>
          <a:pPr lvl="0" algn="ctr" defTabSz="444500">
            <a:lnSpc>
              <a:spcPct val="90000"/>
            </a:lnSpc>
            <a:spcBef>
              <a:spcPct val="0"/>
            </a:spcBef>
            <a:spcAft>
              <a:spcPct val="35000"/>
            </a:spcAft>
          </a:pPr>
          <a:r>
            <a:rPr lang="en-US" sz="1000" b="1" kern="1200" dirty="0" smtClean="0">
              <a:solidFill>
                <a:schemeClr val="bg1"/>
              </a:solidFill>
              <a:latin typeface="Arial"/>
              <a:cs typeface="Arial"/>
            </a:rPr>
            <a:t>Capitation</a:t>
          </a:r>
          <a:endParaRPr lang="en-US" sz="1100" b="1" kern="1200" dirty="0">
            <a:solidFill>
              <a:schemeClr val="bg1"/>
            </a:solidFill>
            <a:latin typeface="Arial"/>
            <a:cs typeface="Arial"/>
          </a:endParaRPr>
        </a:p>
      </dsp:txBody>
      <dsp:txXfrm>
        <a:off x="2039317" y="71554"/>
        <a:ext cx="679341" cy="4528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7B099-865A-3F42-9F2C-0D8C866C24EB}" type="datetimeFigureOut">
              <a:rPr lang="en-US" smtClean="0"/>
              <a:t>6/23/16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35DEB-9376-A744-8556-F4E40C9DD753}" type="slidenum">
              <a:rPr lang="en-US" smtClean="0"/>
              <a:t>‹#›</a:t>
            </a:fld>
            <a:endParaRPr lang="en-US"/>
          </a:p>
        </p:txBody>
      </p:sp>
    </p:spTree>
    <p:extLst>
      <p:ext uri="{BB962C8B-B14F-4D97-AF65-F5344CB8AC3E}">
        <p14:creationId xmlns:p14="http://schemas.microsoft.com/office/powerpoint/2010/main" val="829868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a:t>
            </a:r>
            <a:r>
              <a:rPr lang="en-US" dirty="0" err="1" smtClean="0"/>
              <a:t>flexib</a:t>
            </a:r>
            <a:r>
              <a:rPr lang="en-US" dirty="0" smtClean="0"/>
              <a:t>, its not all things to all people.  </a:t>
            </a:r>
          </a:p>
          <a:p>
            <a:r>
              <a:rPr lang="en-US" dirty="0" smtClean="0"/>
              <a:t>We see most of what we do being the same </a:t>
            </a:r>
            <a:r>
              <a:rPr lang="en-US" dirty="0" err="1" smtClean="0"/>
              <a:t>capab</a:t>
            </a:r>
            <a:r>
              <a:rPr lang="en-US" dirty="0" smtClean="0"/>
              <a:t> as BUCA but around</a:t>
            </a:r>
            <a:r>
              <a:rPr lang="en-US" baseline="0" dirty="0" smtClean="0"/>
              <a:t> a few key areas, we’ll accommodate a client’s needs more than BUCA will.</a:t>
            </a:r>
          </a:p>
          <a:p>
            <a:r>
              <a:rPr lang="en-US" baseline="0" dirty="0" smtClean="0"/>
              <a:t>Most common, this is seen with PBM choices, Network </a:t>
            </a:r>
            <a:r>
              <a:rPr lang="en-US" baseline="0" dirty="0" err="1" smtClean="0"/>
              <a:t>config</a:t>
            </a:r>
            <a:r>
              <a:rPr lang="en-US" baseline="0" dirty="0" smtClean="0"/>
              <a:t> and data/file feed requests</a:t>
            </a:r>
          </a:p>
          <a:p>
            <a:r>
              <a:rPr lang="en-US" baseline="0" dirty="0" smtClean="0"/>
              <a:t>When we say med mgmt., Orlando is a good example of a value we brought.</a:t>
            </a:r>
          </a:p>
          <a:p>
            <a:r>
              <a:rPr lang="en-US" baseline="0" dirty="0" err="1" smtClean="0"/>
              <a:t>Hendrick</a:t>
            </a:r>
            <a:r>
              <a:rPr lang="en-US" baseline="0" dirty="0" smtClean="0"/>
              <a:t> stayed due to network </a:t>
            </a:r>
            <a:r>
              <a:rPr lang="en-US" baseline="0" dirty="0" err="1" smtClean="0"/>
              <a:t>config</a:t>
            </a:r>
            <a:r>
              <a:rPr lang="en-US" baseline="0" dirty="0" smtClean="0"/>
              <a:t> and continued work on Aetna/Cigna complement now</a:t>
            </a:r>
          </a:p>
          <a:p>
            <a:r>
              <a:rPr lang="en-US" baseline="0" dirty="0" err="1" smtClean="0"/>
              <a:t>Priv</a:t>
            </a:r>
            <a:r>
              <a:rPr lang="en-US" baseline="0" dirty="0" smtClean="0"/>
              <a:t> label and file feed needs of Commonwealth were what beat </a:t>
            </a:r>
            <a:r>
              <a:rPr lang="en-US" baseline="0" dirty="0" err="1" smtClean="0"/>
              <a:t>Meritain</a:t>
            </a:r>
            <a:endParaRPr lang="en-US" baseline="0" dirty="0" smtClean="0"/>
          </a:p>
          <a:p>
            <a:r>
              <a:rPr lang="en-US" baseline="0" dirty="0" smtClean="0"/>
              <a:t>TMK </a:t>
            </a:r>
            <a:r>
              <a:rPr lang="en-US" baseline="0" dirty="0" err="1" smtClean="0"/>
              <a:t>ee</a:t>
            </a:r>
            <a:r>
              <a:rPr lang="en-US" baseline="0" dirty="0" smtClean="0"/>
              <a:t> plan is the most complex client we have but a good example of how we flexibly support their needs around (</a:t>
            </a:r>
            <a:r>
              <a:rPr lang="en-US" baseline="0" dirty="0" err="1" smtClean="0"/>
              <a:t>Castlight</a:t>
            </a:r>
            <a:r>
              <a:rPr lang="en-US" baseline="0" dirty="0" smtClean="0"/>
              <a:t>, Artemis, Be Best Self/YC, network </a:t>
            </a:r>
            <a:r>
              <a:rPr lang="en-US" baseline="0" dirty="0" err="1" smtClean="0"/>
              <a:t>config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AF668-EA1B-4D65-B09E-AF2D1CE3FCE9}" type="slidenum">
              <a:rPr lang="en-US" smtClean="0"/>
              <a:t>2</a:t>
            </a:fld>
            <a:endParaRPr lang="en-US" dirty="0"/>
          </a:p>
        </p:txBody>
      </p:sp>
    </p:spTree>
    <p:extLst>
      <p:ext uri="{BB962C8B-B14F-4D97-AF65-F5344CB8AC3E}">
        <p14:creationId xmlns:p14="http://schemas.microsoft.com/office/powerpoint/2010/main" val="1935599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7" indent="-171447">
              <a:buFont typeface="Arial" panose="020B0604020202020204" pitchFamily="34" charset="0"/>
              <a:buChar char="•"/>
            </a:pPr>
            <a:r>
              <a:rPr lang="en-US" dirty="0" smtClean="0"/>
              <a:t>Most Health Systems will stop short of forming health plans.  The number of Provider Plans is growing rapidly (~120 in 2015)  but projections indicate most Health Systems (&gt;60%) will stop short of forming plans</a:t>
            </a:r>
          </a:p>
          <a:p>
            <a:pPr marL="171447" indent="-171447">
              <a:buFont typeface="Arial" panose="020B0604020202020204" pitchFamily="34" charset="0"/>
              <a:buChar char="•"/>
            </a:pPr>
            <a:r>
              <a:rPr lang="en-US" dirty="0" smtClean="0"/>
              <a:t>There are a wide range of Value-Based models with ACOs, in particular, growing rapidly to ~750 Commercial and Medicare ACOs (or &gt; 20% of Health Systems)</a:t>
            </a:r>
          </a:p>
          <a:p>
            <a:pPr marL="171447" indent="-171447">
              <a:buFont typeface="Arial" panose="020B0604020202020204" pitchFamily="34" charset="0"/>
              <a:buChar char="•"/>
            </a:pPr>
            <a:r>
              <a:rPr lang="en-US" dirty="0" smtClean="0"/>
              <a:t>Provider Sponsored Health Plans are launching both Commercial and Public (Medicare/Medicaid) with &lt;15%  Commercial-only plans</a:t>
            </a:r>
          </a:p>
          <a:p>
            <a:pPr marL="171447" indent="-171447">
              <a:buFont typeface="Arial" panose="020B0604020202020204" pitchFamily="34" charset="0"/>
              <a:buChar char="•"/>
            </a:pPr>
            <a:r>
              <a:rPr lang="en-US" dirty="0" smtClean="0"/>
              <a:t>Direct contracting between self-insured employers and providers is growing</a:t>
            </a:r>
          </a:p>
          <a:p>
            <a:pPr marL="171447" indent="-171447">
              <a:buFont typeface="Arial" panose="020B0604020202020204" pitchFamily="34" charset="0"/>
              <a:buChar char="•"/>
            </a:pPr>
            <a:r>
              <a:rPr lang="en-US" dirty="0" smtClean="0"/>
              <a:t>Providers approach to administration of their own self-insured Employee Health plans will be heavily influenced by the shift to value-based strategies.</a:t>
            </a:r>
          </a:p>
          <a:p>
            <a:pPr marL="169859" indent="-169859">
              <a:spcAft>
                <a:spcPts val="300"/>
              </a:spcAft>
            </a:pPr>
            <a:r>
              <a:rPr lang="en-US" sz="1800" b="1" dirty="0">
                <a:solidFill>
                  <a:schemeClr val="accent5">
                    <a:lumMod val="75000"/>
                  </a:schemeClr>
                </a:solidFill>
              </a:rPr>
              <a:t>Direct Contracts Between Providers and Self-Insured Employers </a:t>
            </a:r>
          </a:p>
          <a:p>
            <a:pPr marL="344481" lvl="1" indent="-174622">
              <a:spcAft>
                <a:spcPts val="300"/>
              </a:spcAft>
              <a:buFont typeface="Courier New" panose="02070309020205020404" pitchFamily="49" charset="0"/>
              <a:buChar char="o"/>
            </a:pPr>
            <a:r>
              <a:rPr lang="en-US" sz="1600" dirty="0">
                <a:solidFill>
                  <a:schemeClr val="accent5">
                    <a:lumMod val="75000"/>
                  </a:schemeClr>
                </a:solidFill>
              </a:rPr>
              <a:t>Provide solutions for managing self-insured medical plans that include direct contracting</a:t>
            </a:r>
          </a:p>
          <a:p>
            <a:pPr marL="344481" lvl="1" indent="-174622">
              <a:spcAft>
                <a:spcPts val="300"/>
              </a:spcAft>
              <a:buFont typeface="Courier New" panose="02070309020205020404" pitchFamily="49" charset="0"/>
              <a:buChar char="o"/>
            </a:pPr>
            <a:r>
              <a:rPr lang="en-US" sz="1600" dirty="0">
                <a:solidFill>
                  <a:schemeClr val="accent5">
                    <a:lumMod val="75000"/>
                  </a:schemeClr>
                </a:solidFill>
              </a:rPr>
              <a:t>20% of large Employers are considering establishing direct contracts with providers</a:t>
            </a:r>
          </a:p>
          <a:p>
            <a:pPr marL="169859" indent="-169859">
              <a:spcAft>
                <a:spcPts val="300"/>
              </a:spcAft>
            </a:pPr>
            <a:r>
              <a:rPr lang="en-US" sz="1800" b="1" dirty="0">
                <a:solidFill>
                  <a:schemeClr val="accent5">
                    <a:lumMod val="75000"/>
                  </a:schemeClr>
                </a:solidFill>
              </a:rPr>
              <a:t>Back-office Support of Providers Managing Value-Based Payment Models</a:t>
            </a:r>
          </a:p>
          <a:p>
            <a:pPr marL="344481" lvl="1" indent="-174622">
              <a:spcAft>
                <a:spcPts val="300"/>
              </a:spcAft>
              <a:buFont typeface="Courier New" panose="02070309020205020404" pitchFamily="49" charset="0"/>
              <a:buChar char="o"/>
            </a:pPr>
            <a:r>
              <a:rPr lang="en-US" sz="1600" dirty="0">
                <a:solidFill>
                  <a:schemeClr val="accent5">
                    <a:lumMod val="75000"/>
                  </a:schemeClr>
                </a:solidFill>
              </a:rPr>
              <a:t>Partner with others to support range of functions Providers must execute  to manage value-based payments</a:t>
            </a:r>
          </a:p>
          <a:p>
            <a:pPr marL="344481" lvl="1" indent="-174622">
              <a:spcAft>
                <a:spcPts val="300"/>
              </a:spcAft>
              <a:buFont typeface="Courier New" panose="02070309020205020404" pitchFamily="49" charset="0"/>
              <a:buChar char="o"/>
            </a:pPr>
            <a:r>
              <a:rPr lang="en-US" sz="1600" dirty="0">
                <a:solidFill>
                  <a:schemeClr val="accent5">
                    <a:lumMod val="75000"/>
                  </a:schemeClr>
                </a:solidFill>
              </a:rPr>
              <a:t>ACOs are one emerging way to participate in value-based payments with 20% of health systems already in ACOs</a:t>
            </a:r>
          </a:p>
          <a:p>
            <a:pPr marL="169859" indent="-169859">
              <a:spcAft>
                <a:spcPts val="300"/>
              </a:spcAft>
            </a:pPr>
            <a:r>
              <a:rPr lang="en-US" sz="1800" b="1" dirty="0">
                <a:solidFill>
                  <a:schemeClr val="accent5">
                    <a:lumMod val="75000"/>
                  </a:schemeClr>
                </a:solidFill>
              </a:rPr>
              <a:t>Back-office Support of Provider Health Plans</a:t>
            </a:r>
          </a:p>
          <a:p>
            <a:pPr marL="344481" lvl="1" indent="-174622">
              <a:spcAft>
                <a:spcPts val="300"/>
              </a:spcAft>
              <a:buFont typeface="Courier New" panose="02070309020205020404" pitchFamily="49" charset="0"/>
              <a:buChar char="o"/>
            </a:pPr>
            <a:r>
              <a:rPr lang="en-US" sz="1600" dirty="0">
                <a:solidFill>
                  <a:schemeClr val="accent5">
                    <a:lumMod val="75000"/>
                  </a:schemeClr>
                </a:solidFill>
              </a:rPr>
              <a:t>Provide outsourced claims admin, medical management support and leverage existing network and vendor agreements</a:t>
            </a:r>
          </a:p>
          <a:p>
            <a:pPr marL="344481" lvl="1" indent="-174622">
              <a:spcAft>
                <a:spcPts val="300"/>
              </a:spcAft>
              <a:buFont typeface="Courier New" panose="02070309020205020404" pitchFamily="49" charset="0"/>
              <a:buChar char="o"/>
            </a:pPr>
            <a:r>
              <a:rPr lang="en-US" sz="1600" dirty="0">
                <a:solidFill>
                  <a:schemeClr val="accent5">
                    <a:lumMod val="75000"/>
                  </a:schemeClr>
                </a:solidFill>
              </a:rPr>
              <a:t>Health plans will be administering Commercial, Medicaid and Medicare plans, with only 15% of Provider Plans being Commercial only</a:t>
            </a:r>
          </a:p>
          <a:p>
            <a:endParaRPr lang="en-US" dirty="0"/>
          </a:p>
        </p:txBody>
      </p:sp>
      <p:sp>
        <p:nvSpPr>
          <p:cNvPr id="4" name="Slide Number Placeholder 3"/>
          <p:cNvSpPr>
            <a:spLocks noGrp="1"/>
          </p:cNvSpPr>
          <p:nvPr>
            <p:ph type="sldNum" sz="quarter" idx="10"/>
          </p:nvPr>
        </p:nvSpPr>
        <p:spPr/>
        <p:txBody>
          <a:bodyPr/>
          <a:lstStyle/>
          <a:p>
            <a:fld id="{46315F15-D70B-4585-AE69-E5DC1316443E}" type="slidenum">
              <a:rPr lang="en-US" smtClean="0"/>
              <a:t>16</a:t>
            </a:fld>
            <a:endParaRPr lang="en-US"/>
          </a:p>
        </p:txBody>
      </p:sp>
    </p:spTree>
    <p:extLst>
      <p:ext uri="{BB962C8B-B14F-4D97-AF65-F5344CB8AC3E}">
        <p14:creationId xmlns:p14="http://schemas.microsoft.com/office/powerpoint/2010/main" val="361652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48" y="697980"/>
            <a:ext cx="4714380" cy="3491459"/>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2E4C8-F06C-6042-9C1D-2608CA46780A}" type="slidenum">
              <a:rPr lang="en-US" smtClean="0"/>
              <a:t>19</a:t>
            </a:fld>
            <a:endParaRPr lang="en-US" dirty="0"/>
          </a:p>
        </p:txBody>
      </p:sp>
    </p:spTree>
    <p:extLst>
      <p:ext uri="{BB962C8B-B14F-4D97-AF65-F5344CB8AC3E}">
        <p14:creationId xmlns:p14="http://schemas.microsoft.com/office/powerpoint/2010/main" val="36365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a:t>
            </a:r>
            <a:r>
              <a:rPr lang="en-US" dirty="0" err="1" smtClean="0"/>
              <a:t>flexib</a:t>
            </a:r>
            <a:r>
              <a:rPr lang="en-US" dirty="0" smtClean="0"/>
              <a:t>, its not all things to all people.  </a:t>
            </a:r>
          </a:p>
          <a:p>
            <a:r>
              <a:rPr lang="en-US" dirty="0" smtClean="0"/>
              <a:t>We see most of what we do being the same </a:t>
            </a:r>
            <a:r>
              <a:rPr lang="en-US" dirty="0" err="1" smtClean="0"/>
              <a:t>capab</a:t>
            </a:r>
            <a:r>
              <a:rPr lang="en-US" dirty="0" smtClean="0"/>
              <a:t> as BUCA but around</a:t>
            </a:r>
            <a:r>
              <a:rPr lang="en-US" baseline="0" dirty="0" smtClean="0"/>
              <a:t> a few key areas, we’ll accommodate a client’s needs more than BUCA will.</a:t>
            </a:r>
          </a:p>
          <a:p>
            <a:r>
              <a:rPr lang="en-US" baseline="0" dirty="0" smtClean="0"/>
              <a:t>Most common, this is seen with PBM choices, Network </a:t>
            </a:r>
            <a:r>
              <a:rPr lang="en-US" baseline="0" dirty="0" err="1" smtClean="0"/>
              <a:t>config</a:t>
            </a:r>
            <a:r>
              <a:rPr lang="en-US" baseline="0" dirty="0" smtClean="0"/>
              <a:t> and data/file feed requests</a:t>
            </a:r>
          </a:p>
          <a:p>
            <a:r>
              <a:rPr lang="en-US" baseline="0" dirty="0" smtClean="0"/>
              <a:t>When we say med mgmt., Orlando is a good example of a value we brought.</a:t>
            </a:r>
          </a:p>
          <a:p>
            <a:r>
              <a:rPr lang="en-US" baseline="0" dirty="0" err="1" smtClean="0"/>
              <a:t>Hendrick</a:t>
            </a:r>
            <a:r>
              <a:rPr lang="en-US" baseline="0" dirty="0" smtClean="0"/>
              <a:t> stayed due to network </a:t>
            </a:r>
            <a:r>
              <a:rPr lang="en-US" baseline="0" dirty="0" err="1" smtClean="0"/>
              <a:t>config</a:t>
            </a:r>
            <a:r>
              <a:rPr lang="en-US" baseline="0" dirty="0" smtClean="0"/>
              <a:t> and continued work on Aetna/Cigna complement now</a:t>
            </a:r>
          </a:p>
          <a:p>
            <a:r>
              <a:rPr lang="en-US" baseline="0" dirty="0" err="1" smtClean="0"/>
              <a:t>Priv</a:t>
            </a:r>
            <a:r>
              <a:rPr lang="en-US" baseline="0" dirty="0" smtClean="0"/>
              <a:t> label and file feed needs of Commonwealth were what beat </a:t>
            </a:r>
            <a:r>
              <a:rPr lang="en-US" baseline="0" dirty="0" err="1" smtClean="0"/>
              <a:t>Meritain</a:t>
            </a:r>
            <a:endParaRPr lang="en-US" baseline="0" dirty="0" smtClean="0"/>
          </a:p>
          <a:p>
            <a:r>
              <a:rPr lang="en-US" baseline="0" dirty="0" smtClean="0"/>
              <a:t>TMK </a:t>
            </a:r>
            <a:r>
              <a:rPr lang="en-US" baseline="0" dirty="0" err="1" smtClean="0"/>
              <a:t>ee</a:t>
            </a:r>
            <a:r>
              <a:rPr lang="en-US" baseline="0" dirty="0" smtClean="0"/>
              <a:t> plan is the most complex client we have but a good example of how we flexibly support their needs around (</a:t>
            </a:r>
            <a:r>
              <a:rPr lang="en-US" baseline="0" dirty="0" err="1" smtClean="0"/>
              <a:t>Castlight</a:t>
            </a:r>
            <a:r>
              <a:rPr lang="en-US" baseline="0" dirty="0" smtClean="0"/>
              <a:t>, Artemis, Be Best Self/YC, network </a:t>
            </a:r>
            <a:r>
              <a:rPr lang="en-US" baseline="0" dirty="0" err="1" smtClean="0"/>
              <a:t>config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AF668-EA1B-4D65-B09E-AF2D1CE3FCE9}" type="slidenum">
              <a:rPr lang="en-US" smtClean="0"/>
              <a:t>4</a:t>
            </a:fld>
            <a:endParaRPr lang="en-US" dirty="0"/>
          </a:p>
        </p:txBody>
      </p:sp>
    </p:spTree>
    <p:extLst>
      <p:ext uri="{BB962C8B-B14F-4D97-AF65-F5344CB8AC3E}">
        <p14:creationId xmlns:p14="http://schemas.microsoft.com/office/powerpoint/2010/main" val="170704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a:t>
            </a:r>
            <a:r>
              <a:rPr lang="en-US" dirty="0" err="1" smtClean="0"/>
              <a:t>flexib</a:t>
            </a:r>
            <a:r>
              <a:rPr lang="en-US" dirty="0" smtClean="0"/>
              <a:t>, its not all things to all people.  </a:t>
            </a:r>
          </a:p>
          <a:p>
            <a:r>
              <a:rPr lang="en-US" dirty="0" smtClean="0"/>
              <a:t>We see most of what we do being the same </a:t>
            </a:r>
            <a:r>
              <a:rPr lang="en-US" dirty="0" err="1" smtClean="0"/>
              <a:t>capab</a:t>
            </a:r>
            <a:r>
              <a:rPr lang="en-US" dirty="0" smtClean="0"/>
              <a:t> as BUCA but around</a:t>
            </a:r>
            <a:r>
              <a:rPr lang="en-US" baseline="0" dirty="0" smtClean="0"/>
              <a:t> a few key areas, we’ll accommodate a client’s needs more than BUCA will.</a:t>
            </a:r>
          </a:p>
          <a:p>
            <a:r>
              <a:rPr lang="en-US" baseline="0" dirty="0" smtClean="0"/>
              <a:t>Most common, this is seen with PBM choices, Network </a:t>
            </a:r>
            <a:r>
              <a:rPr lang="en-US" baseline="0" dirty="0" err="1" smtClean="0"/>
              <a:t>config</a:t>
            </a:r>
            <a:r>
              <a:rPr lang="en-US" baseline="0" dirty="0" smtClean="0"/>
              <a:t> and data/file feed requests</a:t>
            </a:r>
          </a:p>
          <a:p>
            <a:r>
              <a:rPr lang="en-US" baseline="0" dirty="0" smtClean="0"/>
              <a:t>When we say med mgmt., Orlando is a good example of a value we brought.</a:t>
            </a:r>
          </a:p>
          <a:p>
            <a:r>
              <a:rPr lang="en-US" baseline="0" dirty="0" err="1" smtClean="0"/>
              <a:t>Hendrick</a:t>
            </a:r>
            <a:r>
              <a:rPr lang="en-US" baseline="0" dirty="0" smtClean="0"/>
              <a:t> stayed due to network </a:t>
            </a:r>
            <a:r>
              <a:rPr lang="en-US" baseline="0" dirty="0" err="1" smtClean="0"/>
              <a:t>config</a:t>
            </a:r>
            <a:r>
              <a:rPr lang="en-US" baseline="0" dirty="0" smtClean="0"/>
              <a:t> and continued work on Aetna/Cigna complement now</a:t>
            </a:r>
          </a:p>
          <a:p>
            <a:r>
              <a:rPr lang="en-US" baseline="0" dirty="0" err="1" smtClean="0"/>
              <a:t>Priv</a:t>
            </a:r>
            <a:r>
              <a:rPr lang="en-US" baseline="0" dirty="0" smtClean="0"/>
              <a:t> label and file feed needs of Commonwealth were what beat </a:t>
            </a:r>
            <a:r>
              <a:rPr lang="en-US" baseline="0" dirty="0" err="1" smtClean="0"/>
              <a:t>Meritain</a:t>
            </a:r>
            <a:endParaRPr lang="en-US" baseline="0" dirty="0" smtClean="0"/>
          </a:p>
          <a:p>
            <a:r>
              <a:rPr lang="en-US" baseline="0" dirty="0" smtClean="0"/>
              <a:t>TMK </a:t>
            </a:r>
            <a:r>
              <a:rPr lang="en-US" baseline="0" dirty="0" err="1" smtClean="0"/>
              <a:t>ee</a:t>
            </a:r>
            <a:r>
              <a:rPr lang="en-US" baseline="0" dirty="0" smtClean="0"/>
              <a:t> plan is the most complex client we have but a good example of how we flexibly support their needs around (</a:t>
            </a:r>
            <a:r>
              <a:rPr lang="en-US" baseline="0" dirty="0" err="1" smtClean="0"/>
              <a:t>Castlight</a:t>
            </a:r>
            <a:r>
              <a:rPr lang="en-US" baseline="0" dirty="0" smtClean="0"/>
              <a:t>, Artemis, Be Best Self/YC, network </a:t>
            </a:r>
            <a:r>
              <a:rPr lang="en-US" baseline="0" dirty="0" err="1" smtClean="0"/>
              <a:t>config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AF668-EA1B-4D65-B09E-AF2D1CE3FCE9}" type="slidenum">
              <a:rPr lang="en-US" smtClean="0"/>
              <a:t>5</a:t>
            </a:fld>
            <a:endParaRPr lang="en-US" dirty="0"/>
          </a:p>
        </p:txBody>
      </p:sp>
    </p:spTree>
    <p:extLst>
      <p:ext uri="{BB962C8B-B14F-4D97-AF65-F5344CB8AC3E}">
        <p14:creationId xmlns:p14="http://schemas.microsoft.com/office/powerpoint/2010/main" val="426876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6448" y="697980"/>
            <a:ext cx="4714380" cy="3491459"/>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2E4C8-F06C-6042-9C1D-2608CA46780A}" type="slidenum">
              <a:rPr lang="en-US" smtClean="0"/>
              <a:t>6</a:t>
            </a:fld>
            <a:endParaRPr lang="en-US" dirty="0"/>
          </a:p>
        </p:txBody>
      </p:sp>
    </p:spTree>
    <p:extLst>
      <p:ext uri="{BB962C8B-B14F-4D97-AF65-F5344CB8AC3E}">
        <p14:creationId xmlns:p14="http://schemas.microsoft.com/office/powerpoint/2010/main" val="164335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2E4C8-F06C-6042-9C1D-2608CA46780A}" type="slidenum">
              <a:rPr lang="en-US" smtClean="0"/>
              <a:t>7</a:t>
            </a:fld>
            <a:endParaRPr lang="en-US" dirty="0"/>
          </a:p>
        </p:txBody>
      </p:sp>
    </p:spTree>
    <p:extLst>
      <p:ext uri="{BB962C8B-B14F-4D97-AF65-F5344CB8AC3E}">
        <p14:creationId xmlns:p14="http://schemas.microsoft.com/office/powerpoint/2010/main" val="207660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2E4C8-F06C-6042-9C1D-2608CA46780A}" type="slidenum">
              <a:rPr lang="en-US" smtClean="0"/>
              <a:t>8</a:t>
            </a:fld>
            <a:endParaRPr lang="en-US" dirty="0"/>
          </a:p>
        </p:txBody>
      </p:sp>
    </p:spTree>
    <p:extLst>
      <p:ext uri="{BB962C8B-B14F-4D97-AF65-F5344CB8AC3E}">
        <p14:creationId xmlns:p14="http://schemas.microsoft.com/office/powerpoint/2010/main" val="337051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2E4C8-F06C-6042-9C1D-2608CA46780A}" type="slidenum">
              <a:rPr lang="en-US" smtClean="0"/>
              <a:t>9</a:t>
            </a:fld>
            <a:endParaRPr lang="en-US" dirty="0"/>
          </a:p>
        </p:txBody>
      </p:sp>
    </p:spTree>
    <p:extLst>
      <p:ext uri="{BB962C8B-B14F-4D97-AF65-F5344CB8AC3E}">
        <p14:creationId xmlns:p14="http://schemas.microsoft.com/office/powerpoint/2010/main" val="337051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say </a:t>
            </a:r>
            <a:r>
              <a:rPr lang="en-US" dirty="0" err="1" smtClean="0"/>
              <a:t>flexib</a:t>
            </a:r>
            <a:r>
              <a:rPr lang="en-US" dirty="0" smtClean="0"/>
              <a:t>, its not all things to all people.  </a:t>
            </a:r>
          </a:p>
          <a:p>
            <a:r>
              <a:rPr lang="en-US" dirty="0" smtClean="0"/>
              <a:t>We see most of what we do being the same </a:t>
            </a:r>
            <a:r>
              <a:rPr lang="en-US" dirty="0" err="1" smtClean="0"/>
              <a:t>capab</a:t>
            </a:r>
            <a:r>
              <a:rPr lang="en-US" dirty="0" smtClean="0"/>
              <a:t> as BUCA but around</a:t>
            </a:r>
            <a:r>
              <a:rPr lang="en-US" baseline="0" dirty="0" smtClean="0"/>
              <a:t> a few key areas, we’ll accommodate a client’s needs more than BUCA will.</a:t>
            </a:r>
          </a:p>
          <a:p>
            <a:r>
              <a:rPr lang="en-US" baseline="0" dirty="0" smtClean="0"/>
              <a:t>Most common, this is seen with PBM choices, Network </a:t>
            </a:r>
            <a:r>
              <a:rPr lang="en-US" baseline="0" dirty="0" err="1" smtClean="0"/>
              <a:t>config</a:t>
            </a:r>
            <a:r>
              <a:rPr lang="en-US" baseline="0" dirty="0" smtClean="0"/>
              <a:t> and data/file feed requests</a:t>
            </a:r>
          </a:p>
          <a:p>
            <a:r>
              <a:rPr lang="en-US" baseline="0" dirty="0" smtClean="0"/>
              <a:t>When we say med mgmt., Orlando is a good example of a value we brought.</a:t>
            </a:r>
          </a:p>
          <a:p>
            <a:r>
              <a:rPr lang="en-US" baseline="0" dirty="0" err="1" smtClean="0"/>
              <a:t>Hendrick</a:t>
            </a:r>
            <a:r>
              <a:rPr lang="en-US" baseline="0" dirty="0" smtClean="0"/>
              <a:t> stayed due to network </a:t>
            </a:r>
            <a:r>
              <a:rPr lang="en-US" baseline="0" dirty="0" err="1" smtClean="0"/>
              <a:t>config</a:t>
            </a:r>
            <a:r>
              <a:rPr lang="en-US" baseline="0" dirty="0" smtClean="0"/>
              <a:t> and continued work on Aetna/Cigna complement now</a:t>
            </a:r>
          </a:p>
          <a:p>
            <a:r>
              <a:rPr lang="en-US" baseline="0" dirty="0" err="1" smtClean="0"/>
              <a:t>Priv</a:t>
            </a:r>
            <a:r>
              <a:rPr lang="en-US" baseline="0" dirty="0" smtClean="0"/>
              <a:t> label and file feed needs of Commonwealth were what beat </a:t>
            </a:r>
            <a:r>
              <a:rPr lang="en-US" baseline="0" dirty="0" err="1" smtClean="0"/>
              <a:t>Meritain</a:t>
            </a:r>
            <a:endParaRPr lang="en-US" baseline="0" dirty="0" smtClean="0"/>
          </a:p>
          <a:p>
            <a:r>
              <a:rPr lang="en-US" baseline="0" dirty="0" smtClean="0"/>
              <a:t>TMK </a:t>
            </a:r>
            <a:r>
              <a:rPr lang="en-US" baseline="0" dirty="0" err="1" smtClean="0"/>
              <a:t>ee</a:t>
            </a:r>
            <a:r>
              <a:rPr lang="en-US" baseline="0" dirty="0" smtClean="0"/>
              <a:t> plan is the most complex client we have but a good example of how we flexibly support their needs around (</a:t>
            </a:r>
            <a:r>
              <a:rPr lang="en-US" baseline="0" dirty="0" err="1" smtClean="0"/>
              <a:t>Castlight</a:t>
            </a:r>
            <a:r>
              <a:rPr lang="en-US" baseline="0" dirty="0" smtClean="0"/>
              <a:t>, Artemis, Be Best Self/YC, network </a:t>
            </a:r>
            <a:r>
              <a:rPr lang="en-US" baseline="0" dirty="0" err="1" smtClean="0"/>
              <a:t>config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7AF668-EA1B-4D65-B09E-AF2D1CE3FCE9}" type="slidenum">
              <a:rPr lang="en-US" smtClean="0"/>
              <a:t>12</a:t>
            </a:fld>
            <a:endParaRPr lang="en-US" dirty="0"/>
          </a:p>
        </p:txBody>
      </p:sp>
    </p:spTree>
    <p:extLst>
      <p:ext uri="{BB962C8B-B14F-4D97-AF65-F5344CB8AC3E}">
        <p14:creationId xmlns:p14="http://schemas.microsoft.com/office/powerpoint/2010/main" val="2490371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77" indent="-168377">
              <a:buFont typeface="Arial" panose="020B0604020202020204" pitchFamily="34" charset="0"/>
              <a:buChar char="•"/>
            </a:pPr>
            <a:r>
              <a:rPr lang="en-US" dirty="0" smtClean="0"/>
              <a:t>Current</a:t>
            </a:r>
            <a:r>
              <a:rPr lang="en-US" baseline="0" dirty="0" smtClean="0"/>
              <a:t> focus is mid-market which is experiencing steady growth.</a:t>
            </a:r>
          </a:p>
          <a:p>
            <a:pPr marL="168377" indent="-168377">
              <a:buFont typeface="Arial" panose="020B0604020202020204" pitchFamily="34" charset="0"/>
              <a:buChar char="•"/>
            </a:pPr>
            <a:r>
              <a:rPr lang="en-US" baseline="0" dirty="0" smtClean="0"/>
              <a:t>In that market, we today compete against BUCA and non-BUCA</a:t>
            </a:r>
            <a:endParaRPr lang="en-US" dirty="0"/>
          </a:p>
        </p:txBody>
      </p:sp>
      <p:sp>
        <p:nvSpPr>
          <p:cNvPr id="4" name="Slide Number Placeholder 3"/>
          <p:cNvSpPr>
            <a:spLocks noGrp="1"/>
          </p:cNvSpPr>
          <p:nvPr>
            <p:ph type="sldNum" sz="quarter" idx="10"/>
          </p:nvPr>
        </p:nvSpPr>
        <p:spPr/>
        <p:txBody>
          <a:bodyPr/>
          <a:lstStyle/>
          <a:p>
            <a:fld id="{D27AF668-EA1B-4D65-B09E-AF2D1CE3FCE9}" type="slidenum">
              <a:rPr lang="en-US" smtClean="0"/>
              <a:t>13</a:t>
            </a:fld>
            <a:endParaRPr lang="en-US" dirty="0"/>
          </a:p>
        </p:txBody>
      </p:sp>
    </p:spTree>
    <p:extLst>
      <p:ext uri="{BB962C8B-B14F-4D97-AF65-F5344CB8AC3E}">
        <p14:creationId xmlns:p14="http://schemas.microsoft.com/office/powerpoint/2010/main" val="154132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330612575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2213552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06022847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87215996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94156234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68772395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8198370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5FBE7-9AF6-4071-9771-15E796E04866}" type="datetimeFigureOut">
              <a:rPr lang="en-US" smtClean="0"/>
              <a:t>6/23/16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42386114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5FBE7-9AF6-4071-9771-15E796E04866}" type="datetimeFigureOut">
              <a:rPr lang="en-US" smtClean="0"/>
              <a:t>6/23/16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26241321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5FBE7-9AF6-4071-9771-15E796E04866}" type="datetimeFigureOut">
              <a:rPr lang="en-US" smtClean="0"/>
              <a:t>6/23/16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93496049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0482907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41600375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9100791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06515593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28206528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151153619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0150742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8F9D1-B07A-4649-8549-262845CA59EB}" type="datetimeFigureOut">
              <a:rPr lang="en-US" smtClean="0"/>
              <a:t>6/23/16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29044928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48F9D1-B07A-4649-8549-262845CA59EB}" type="datetimeFigureOut">
              <a:rPr lang="en-US" smtClean="0"/>
              <a:t>6/23/16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188271908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8F9D1-B07A-4649-8549-262845CA59EB}" type="datetimeFigureOut">
              <a:rPr lang="en-US" smtClean="0"/>
              <a:t>6/23/16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92457220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359905676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26040688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8F9D1-B07A-4649-8549-262845CA59EB}" type="datetimeFigureOut">
              <a:rPr lang="en-US" smtClean="0"/>
              <a:t>6/23/16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7AADF-EE3F-4E5D-B29C-D5ACEE74787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406399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5FBE7-9AF6-4071-9771-15E796E04866}" type="datetimeFigureOut">
              <a:rPr lang="en-US" smtClean="0"/>
              <a:t>6/23/16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F7AE4-2B1C-4BFF-B6CB-21BE5DEE1FE5}" type="slidenum">
              <a:rPr lang="en-US" smtClean="0"/>
              <a:t>‹#›</a:t>
            </a:fld>
            <a:endParaRPr lang="en-US"/>
          </a:p>
        </p:txBody>
      </p:sp>
    </p:spTree>
    <p:extLst>
      <p:ext uri="{BB962C8B-B14F-4D97-AF65-F5344CB8AC3E}">
        <p14:creationId xmlns:p14="http://schemas.microsoft.com/office/powerpoint/2010/main" val="110785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10000"/>
              </a:lnSpc>
            </a:pPr>
            <a:r>
              <a:rPr lang="en-US" sz="4000" b="1" dirty="0" smtClean="0">
                <a:solidFill>
                  <a:srgbClr val="0079C1"/>
                </a:solidFill>
                <a:latin typeface="Arial"/>
                <a:cs typeface="Arial"/>
              </a:rPr>
              <a:t>The CoreSource </a:t>
            </a:r>
            <a:br>
              <a:rPr lang="en-US" sz="4000" b="1" dirty="0" smtClean="0">
                <a:solidFill>
                  <a:srgbClr val="0079C1"/>
                </a:solidFill>
                <a:latin typeface="Arial"/>
                <a:cs typeface="Arial"/>
              </a:rPr>
            </a:br>
            <a:r>
              <a:rPr lang="en-US" sz="4000" b="1" dirty="0" smtClean="0">
                <a:solidFill>
                  <a:srgbClr val="0079C1"/>
                </a:solidFill>
                <a:latin typeface="Arial"/>
                <a:cs typeface="Arial"/>
              </a:rPr>
              <a:t>Value Proposition and Strategic Direction</a:t>
            </a:r>
            <a:endParaRPr lang="en-US" sz="4000" b="1" dirty="0">
              <a:solidFill>
                <a:srgbClr val="0079C1"/>
              </a:solidFill>
              <a:latin typeface="Arial"/>
              <a:cs typeface="Arial"/>
            </a:endParaRPr>
          </a:p>
        </p:txBody>
      </p:sp>
      <p:sp>
        <p:nvSpPr>
          <p:cNvPr id="3" name="Subtitle 2"/>
          <p:cNvSpPr>
            <a:spLocks noGrp="1"/>
          </p:cNvSpPr>
          <p:nvPr>
            <p:ph type="subTitle" idx="1"/>
          </p:nvPr>
        </p:nvSpPr>
        <p:spPr/>
        <p:txBody>
          <a:bodyPr/>
          <a:lstStyle/>
          <a:p>
            <a:pPr>
              <a:lnSpc>
                <a:spcPct val="110000"/>
              </a:lnSpc>
            </a:pPr>
            <a:r>
              <a:rPr lang="en-US" dirty="0">
                <a:solidFill>
                  <a:srgbClr val="404040"/>
                </a:solidFill>
                <a:latin typeface="Arial"/>
                <a:cs typeface="Arial"/>
              </a:rPr>
              <a:t>Steve Horvath</a:t>
            </a:r>
            <a:br>
              <a:rPr lang="en-US" dirty="0">
                <a:solidFill>
                  <a:srgbClr val="404040"/>
                </a:solidFill>
                <a:latin typeface="Arial"/>
                <a:cs typeface="Arial"/>
              </a:rPr>
            </a:br>
            <a:r>
              <a:rPr lang="en-US" dirty="0">
                <a:solidFill>
                  <a:srgbClr val="404040"/>
                </a:solidFill>
                <a:latin typeface="Arial"/>
                <a:cs typeface="Arial"/>
              </a:rPr>
              <a:t>VP Product </a:t>
            </a:r>
            <a:r>
              <a:rPr lang="en-US" dirty="0" smtClean="0">
                <a:solidFill>
                  <a:srgbClr val="404040"/>
                </a:solidFill>
                <a:latin typeface="Arial"/>
                <a:cs typeface="Arial"/>
              </a:rPr>
              <a:t>and </a:t>
            </a:r>
            <a:r>
              <a:rPr lang="en-US" dirty="0">
                <a:solidFill>
                  <a:srgbClr val="404040"/>
                </a:solidFill>
                <a:latin typeface="Arial"/>
                <a:cs typeface="Arial"/>
              </a:rPr>
              <a:t>Marketing </a:t>
            </a:r>
            <a:r>
              <a:rPr lang="en-US" dirty="0" smtClean="0">
                <a:solidFill>
                  <a:srgbClr val="404040"/>
                </a:solidFill>
                <a:latin typeface="Arial"/>
                <a:cs typeface="Arial"/>
              </a:rPr>
              <a:t>Strategies</a:t>
            </a:r>
            <a:endParaRPr lang="en-US" dirty="0">
              <a:solidFill>
                <a:srgbClr val="404040"/>
              </a:solidFill>
              <a:latin typeface="Arial"/>
              <a:cs typeface="Arial"/>
            </a:endParaRPr>
          </a:p>
        </p:txBody>
      </p:sp>
    </p:spTree>
    <p:extLst>
      <p:ext uri="{BB962C8B-B14F-4D97-AF65-F5344CB8AC3E}">
        <p14:creationId xmlns:p14="http://schemas.microsoft.com/office/powerpoint/2010/main" val="3498954581"/>
      </p:ext>
    </p:extLst>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32"/>
            <a:ext cx="9144000" cy="1325563"/>
          </a:xfrm>
        </p:spPr>
        <p:txBody>
          <a:bodyPr>
            <a:normAutofit/>
          </a:bodyPr>
          <a:lstStyle/>
          <a:p>
            <a:pPr algn="ctr"/>
            <a:r>
              <a:rPr lang="en-US" sz="3600" b="1" dirty="0" smtClean="0">
                <a:solidFill>
                  <a:srgbClr val="0079C1"/>
                </a:solidFill>
                <a:latin typeface="Arial"/>
                <a:cs typeface="Arial"/>
              </a:rPr>
              <a:t>Our Value Proposition</a:t>
            </a:r>
            <a:endParaRPr lang="en-US" sz="3600" b="1" i="1" dirty="0">
              <a:solidFill>
                <a:srgbClr val="0079C1"/>
              </a:solidFill>
              <a:latin typeface="Arial"/>
              <a:cs typeface="Arial"/>
            </a:endParaRPr>
          </a:p>
        </p:txBody>
      </p:sp>
      <p:grpSp>
        <p:nvGrpSpPr>
          <p:cNvPr id="29" name="Group 28"/>
          <p:cNvGrpSpPr/>
          <p:nvPr/>
        </p:nvGrpSpPr>
        <p:grpSpPr>
          <a:xfrm>
            <a:off x="166253" y="1249717"/>
            <a:ext cx="8863445" cy="2523293"/>
            <a:chOff x="1758468" y="1190538"/>
            <a:chExt cx="5630239" cy="1081407"/>
          </a:xfrm>
        </p:grpSpPr>
        <p:grpSp>
          <p:nvGrpSpPr>
            <p:cNvPr id="5" name="Group 4"/>
            <p:cNvGrpSpPr/>
            <p:nvPr/>
          </p:nvGrpSpPr>
          <p:grpSpPr>
            <a:xfrm>
              <a:off x="1758468" y="1190538"/>
              <a:ext cx="5630239" cy="1081407"/>
              <a:chOff x="1756124" y="1230222"/>
              <a:chExt cx="5630239" cy="1081407"/>
            </a:xfrm>
          </p:grpSpPr>
          <p:sp>
            <p:nvSpPr>
              <p:cNvPr id="3" name="Rounded Rectangle 2"/>
              <p:cNvSpPr/>
              <p:nvPr/>
            </p:nvSpPr>
            <p:spPr>
              <a:xfrm>
                <a:off x="1756124" y="1230222"/>
                <a:ext cx="5630239" cy="863141"/>
              </a:xfrm>
              <a:prstGeom prst="roundRect">
                <a:avLst/>
              </a:prstGeom>
              <a:solidFill>
                <a:srgbClr val="005A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sp>
            <p:nvSpPr>
              <p:cNvPr id="4" name="Isosceles Triangle 3"/>
              <p:cNvSpPr/>
              <p:nvPr/>
            </p:nvSpPr>
            <p:spPr>
              <a:xfrm rot="10800000">
                <a:off x="4360680" y="1944546"/>
                <a:ext cx="425816" cy="367083"/>
              </a:xfrm>
              <a:prstGeom prst="triangle">
                <a:avLst/>
              </a:prstGeom>
              <a:solidFill>
                <a:srgbClr val="005A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prstClr val="white"/>
                  </a:solidFill>
                </a:endParaRPr>
              </a:p>
            </p:txBody>
          </p:sp>
        </p:grpSp>
        <p:sp>
          <p:nvSpPr>
            <p:cNvPr id="6" name="TextBox 5"/>
            <p:cNvSpPr txBox="1"/>
            <p:nvPr/>
          </p:nvSpPr>
          <p:spPr>
            <a:xfrm>
              <a:off x="1855178" y="1278504"/>
              <a:ext cx="5403819" cy="699090"/>
            </a:xfrm>
            <a:prstGeom prst="rect">
              <a:avLst/>
            </a:prstGeom>
            <a:noFill/>
          </p:spPr>
          <p:txBody>
            <a:bodyPr wrap="square" rtlCol="0">
              <a:spAutoFit/>
            </a:bodyPr>
            <a:lstStyle/>
            <a:p>
              <a:pPr algn="ctr"/>
              <a:r>
                <a:rPr lang="en-US" sz="2000" b="1" i="1" dirty="0" err="1">
                  <a:solidFill>
                    <a:schemeClr val="bg1"/>
                  </a:solidFill>
                  <a:latin typeface="Arial"/>
                  <a:cs typeface="Arial"/>
                </a:rPr>
                <a:t>CoreSource</a:t>
              </a:r>
              <a:r>
                <a:rPr lang="en-US" sz="2000" b="1" i="1" dirty="0">
                  <a:solidFill>
                    <a:schemeClr val="bg1"/>
                  </a:solidFill>
                  <a:latin typeface="Arial"/>
                  <a:cs typeface="Arial"/>
                </a:rPr>
                <a:t> is your health benefits partner, combining a robust range of services with the flexibility to suit your business. Data analytics and visibility to plan performance drive valuable insights that improve your medical cost trend. And our personal approach to engaging members creates smart, confident healthcare consumers</a:t>
              </a:r>
              <a:r>
                <a:rPr lang="en-US" sz="2000" b="1" i="1" dirty="0" smtClean="0">
                  <a:solidFill>
                    <a:schemeClr val="bg1"/>
                  </a:solidFill>
                  <a:latin typeface="Arial"/>
                  <a:cs typeface="Arial"/>
                </a:rPr>
                <a:t>.</a:t>
              </a:r>
              <a:endParaRPr lang="en-US" sz="2000" b="1" dirty="0">
                <a:solidFill>
                  <a:schemeClr val="bg1"/>
                </a:solidFill>
                <a:latin typeface="Arial"/>
                <a:cs typeface="Arial"/>
              </a:endParaRPr>
            </a:p>
          </p:txBody>
        </p:sp>
      </p:grpSp>
      <p:graphicFrame>
        <p:nvGraphicFramePr>
          <p:cNvPr id="10" name="Diagram 9"/>
          <p:cNvGraphicFramePr/>
          <p:nvPr>
            <p:extLst>
              <p:ext uri="{D42A27DB-BD31-4B8C-83A1-F6EECF244321}">
                <p14:modId xmlns:p14="http://schemas.microsoft.com/office/powerpoint/2010/main" val="2102847500"/>
              </p:ext>
            </p:extLst>
          </p:nvPr>
        </p:nvGraphicFramePr>
        <p:xfrm>
          <a:off x="1107497" y="2695864"/>
          <a:ext cx="698095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1383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
            <a:ext cx="9144000" cy="1325563"/>
          </a:xfrm>
        </p:spPr>
        <p:txBody>
          <a:bodyPr>
            <a:normAutofit/>
          </a:bodyPr>
          <a:lstStyle/>
          <a:p>
            <a:pPr algn="ctr"/>
            <a:r>
              <a:rPr lang="en-US" sz="3600" b="1" dirty="0" smtClean="0">
                <a:solidFill>
                  <a:srgbClr val="0079C1"/>
                </a:solidFill>
                <a:latin typeface="Arial"/>
                <a:cs typeface="Arial"/>
              </a:rPr>
              <a:t>Our Value Proposition</a:t>
            </a:r>
            <a:endParaRPr lang="en-US" sz="3600" b="1" dirty="0">
              <a:solidFill>
                <a:srgbClr val="0079C1"/>
              </a:solidFill>
              <a:latin typeface="Arial"/>
              <a:cs typeface="Arial"/>
            </a:endParaRPr>
          </a:p>
        </p:txBody>
      </p:sp>
      <p:sp>
        <p:nvSpPr>
          <p:cNvPr id="8" name="Rectangle 7"/>
          <p:cNvSpPr/>
          <p:nvPr/>
        </p:nvSpPr>
        <p:spPr>
          <a:xfrm>
            <a:off x="1755139" y="5331881"/>
            <a:ext cx="5633723" cy="523220"/>
          </a:xfrm>
          <a:prstGeom prst="rect">
            <a:avLst/>
          </a:prstGeom>
        </p:spPr>
        <p:txBody>
          <a:bodyPr wrap="square">
            <a:spAutoFit/>
          </a:bodyPr>
          <a:lstStyle/>
          <a:p>
            <a:pPr algn="ctr"/>
            <a:r>
              <a:rPr lang="en-US" sz="2800" b="1" i="1" dirty="0" smtClean="0">
                <a:solidFill>
                  <a:srgbClr val="404040"/>
                </a:solidFill>
                <a:latin typeface="Avenir-Book"/>
              </a:rPr>
              <a:t>Expect </a:t>
            </a:r>
            <a:r>
              <a:rPr lang="en-US" sz="2800" b="1" i="1" dirty="0">
                <a:solidFill>
                  <a:srgbClr val="404040"/>
                </a:solidFill>
                <a:latin typeface="Avenir-Book"/>
              </a:rPr>
              <a:t>More. Benefit More.</a:t>
            </a:r>
            <a:endParaRPr lang="en-US" sz="2800" b="1" i="1" dirty="0">
              <a:solidFill>
                <a:srgbClr val="40404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650" y="1131205"/>
            <a:ext cx="4076700" cy="4076700"/>
          </a:xfrm>
          <a:prstGeom prst="rect">
            <a:avLst/>
          </a:prstGeom>
        </p:spPr>
      </p:pic>
    </p:spTree>
    <p:extLst>
      <p:ext uri="{BB962C8B-B14F-4D97-AF65-F5344CB8AC3E}">
        <p14:creationId xmlns:p14="http://schemas.microsoft.com/office/powerpoint/2010/main" val="296872755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0903"/>
            <a:ext cx="9144000" cy="1325563"/>
          </a:xfrm>
        </p:spPr>
        <p:txBody>
          <a:bodyPr>
            <a:noAutofit/>
          </a:bodyPr>
          <a:lstStyle/>
          <a:p>
            <a:pPr marL="0" indent="0" algn="ctr"/>
            <a:r>
              <a:rPr lang="en-US" sz="4000" b="1" dirty="0" err="1" smtClean="0">
                <a:solidFill>
                  <a:srgbClr val="0079C1"/>
                </a:solidFill>
                <a:latin typeface="Arial"/>
                <a:cs typeface="Arial"/>
              </a:rPr>
              <a:t>CoreSource</a:t>
            </a:r>
            <a:r>
              <a:rPr lang="en-US" sz="4000" b="1" dirty="0" smtClean="0">
                <a:solidFill>
                  <a:srgbClr val="0079C1"/>
                </a:solidFill>
                <a:latin typeface="Arial"/>
                <a:cs typeface="Arial"/>
              </a:rPr>
              <a:t> Strategic Direction</a:t>
            </a:r>
            <a:endParaRPr lang="en-US" sz="4000" b="1" dirty="0">
              <a:solidFill>
                <a:srgbClr val="0079C1"/>
              </a:solidFill>
              <a:latin typeface="Arial"/>
              <a:cs typeface="Arial"/>
            </a:endParaRPr>
          </a:p>
        </p:txBody>
      </p:sp>
      <p:sp>
        <p:nvSpPr>
          <p:cNvPr id="5" name="TextBox 4"/>
          <p:cNvSpPr txBox="1"/>
          <p:nvPr/>
        </p:nvSpPr>
        <p:spPr>
          <a:xfrm>
            <a:off x="-624114" y="2971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935661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09114"/>
            <a:ext cx="9144000" cy="1325563"/>
          </a:xfrm>
        </p:spPr>
        <p:txBody>
          <a:bodyPr>
            <a:normAutofit/>
          </a:bodyPr>
          <a:lstStyle/>
          <a:p>
            <a:pPr algn="ctr"/>
            <a:r>
              <a:rPr lang="en-US" sz="3600" b="1" dirty="0" smtClean="0">
                <a:solidFill>
                  <a:srgbClr val="0079C1"/>
                </a:solidFill>
                <a:latin typeface="Arial"/>
                <a:cs typeface="Arial"/>
              </a:rPr>
              <a:t>Self-Insured Middle-Market Employers</a:t>
            </a:r>
            <a:endParaRPr lang="en-US" sz="3600" b="1" dirty="0">
              <a:solidFill>
                <a:srgbClr val="0079C1"/>
              </a:solidFill>
              <a:latin typeface="Arial"/>
              <a:cs typeface="Arial"/>
            </a:endParaRPr>
          </a:p>
        </p:txBody>
      </p:sp>
      <p:sp>
        <p:nvSpPr>
          <p:cNvPr id="8" name="Content Placeholder 7"/>
          <p:cNvSpPr txBox="1">
            <a:spLocks noGrp="1"/>
          </p:cNvSpPr>
          <p:nvPr>
            <p:ph idx="1"/>
          </p:nvPr>
        </p:nvSpPr>
        <p:spPr>
          <a:xfrm>
            <a:off x="503434" y="1123712"/>
            <a:ext cx="8320141" cy="4351338"/>
          </a:xfrm>
        </p:spPr>
        <p:txBody>
          <a:bodyPr>
            <a:normAutofit/>
          </a:bodyPr>
          <a:lstStyle/>
          <a:p>
            <a:pPr marL="0" indent="0">
              <a:buNone/>
            </a:pPr>
            <a:endParaRPr lang="en-US" dirty="0" smtClean="0"/>
          </a:p>
          <a:p>
            <a:r>
              <a:rPr lang="en-US" sz="2400" dirty="0" smtClean="0">
                <a:solidFill>
                  <a:srgbClr val="404040"/>
                </a:solidFill>
                <a:latin typeface="Arial"/>
                <a:cs typeface="Arial"/>
              </a:rPr>
              <a:t>CoreSource is focused on self-insured middle-market employers</a:t>
            </a:r>
          </a:p>
          <a:p>
            <a:pPr marL="0" indent="0">
              <a:buNone/>
            </a:pPr>
            <a:endParaRPr lang="en-US" sz="2400" dirty="0" smtClean="0">
              <a:solidFill>
                <a:srgbClr val="404040"/>
              </a:solidFill>
              <a:latin typeface="Arial"/>
              <a:cs typeface="Arial"/>
            </a:endParaRPr>
          </a:p>
          <a:p>
            <a:r>
              <a:rPr lang="en-US" sz="2400" dirty="0" smtClean="0">
                <a:solidFill>
                  <a:srgbClr val="404040"/>
                </a:solidFill>
                <a:latin typeface="Arial"/>
                <a:cs typeface="Arial"/>
              </a:rPr>
              <a:t>This is a $9.2B market with a steady 5% growth rate</a:t>
            </a:r>
          </a:p>
          <a:p>
            <a:pPr marL="0" indent="0">
              <a:buNone/>
            </a:pPr>
            <a:endParaRPr lang="en-US" sz="2400" dirty="0" smtClean="0">
              <a:solidFill>
                <a:srgbClr val="404040"/>
              </a:solidFill>
              <a:latin typeface="Arial"/>
              <a:cs typeface="Arial"/>
            </a:endParaRPr>
          </a:p>
          <a:p>
            <a:r>
              <a:rPr lang="en-US" sz="2400" dirty="0" smtClean="0">
                <a:solidFill>
                  <a:srgbClr val="404040"/>
                </a:solidFill>
                <a:latin typeface="Arial"/>
                <a:cs typeface="Arial"/>
              </a:rPr>
              <a:t>CoreSource competes against ALL the player categories including BUCAs, Carrier TPAs, local/regional TPAs, new point solutions </a:t>
            </a:r>
            <a:r>
              <a:rPr lang="en-US" sz="2200" i="1" dirty="0" smtClean="0">
                <a:solidFill>
                  <a:srgbClr val="404040"/>
                </a:solidFill>
                <a:latin typeface="Arial"/>
                <a:cs typeface="Arial"/>
              </a:rPr>
              <a:t>(i.e. enrollment, advocacy, medical management carve-outs)</a:t>
            </a:r>
          </a:p>
          <a:p>
            <a:pPr marL="0" indent="0">
              <a:buNone/>
            </a:pPr>
            <a:endParaRPr lang="en-US" dirty="0"/>
          </a:p>
        </p:txBody>
      </p:sp>
      <p:sp>
        <p:nvSpPr>
          <p:cNvPr id="4" name="Slide Number Placeholder 3"/>
          <p:cNvSpPr>
            <a:spLocks noGrp="1"/>
          </p:cNvSpPr>
          <p:nvPr>
            <p:ph type="sldNum" sz="quarter" idx="4294967295"/>
          </p:nvPr>
        </p:nvSpPr>
        <p:spPr>
          <a:xfrm>
            <a:off x="7086600" y="6365875"/>
            <a:ext cx="2057400" cy="301625"/>
          </a:xfrm>
        </p:spPr>
        <p:txBody>
          <a:bodyPr/>
          <a:lstStyle/>
          <a:p>
            <a:fld id="{50759411-1F4F-46FC-80FE-A23AD1FF8B5A}" type="slidenum">
              <a:rPr lang="en-US" smtClean="0"/>
              <a:pPr/>
              <a:t>13</a:t>
            </a:fld>
            <a:endParaRPr lang="en-US" dirty="0"/>
          </a:p>
        </p:txBody>
      </p:sp>
    </p:spTree>
    <p:extLst>
      <p:ext uri="{BB962C8B-B14F-4D97-AF65-F5344CB8AC3E}">
        <p14:creationId xmlns:p14="http://schemas.microsoft.com/office/powerpoint/2010/main" val="167123159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235"/>
            <a:ext cx="9144000" cy="990600"/>
          </a:xfrm>
        </p:spPr>
        <p:txBody>
          <a:bodyPr>
            <a:normAutofit/>
          </a:bodyPr>
          <a:lstStyle/>
          <a:p>
            <a:pPr algn="ctr"/>
            <a:r>
              <a:rPr lang="en-US" sz="2700" b="1" dirty="0" smtClean="0">
                <a:solidFill>
                  <a:srgbClr val="0079C1"/>
                </a:solidFill>
                <a:latin typeface="Arial"/>
                <a:cs typeface="Arial"/>
              </a:rPr>
              <a:t>Trends with Implications for the </a:t>
            </a:r>
            <a:r>
              <a:rPr lang="en-US" sz="2700" b="1" dirty="0" err="1" smtClean="0">
                <a:solidFill>
                  <a:srgbClr val="0079C1"/>
                </a:solidFill>
                <a:latin typeface="Arial"/>
                <a:cs typeface="Arial"/>
              </a:rPr>
              <a:t>CoreSource</a:t>
            </a:r>
            <a:r>
              <a:rPr lang="en-US" sz="2700" b="1" dirty="0" smtClean="0">
                <a:solidFill>
                  <a:srgbClr val="0079C1"/>
                </a:solidFill>
                <a:latin typeface="Arial"/>
                <a:cs typeface="Arial"/>
              </a:rPr>
              <a:t> Strategy</a:t>
            </a:r>
            <a:endParaRPr lang="en-US" sz="2700" b="1" dirty="0">
              <a:solidFill>
                <a:srgbClr val="0079C1"/>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2472692222"/>
              </p:ext>
            </p:extLst>
          </p:nvPr>
        </p:nvGraphicFramePr>
        <p:xfrm>
          <a:off x="457199" y="1124835"/>
          <a:ext cx="8229601" cy="4688932"/>
        </p:xfrm>
        <a:graphic>
          <a:graphicData uri="http://schemas.openxmlformats.org/drawingml/2006/table">
            <a:tbl>
              <a:tblPr/>
              <a:tblGrid>
                <a:gridCol w="1350256"/>
                <a:gridCol w="1852993"/>
                <a:gridCol w="2240317"/>
                <a:gridCol w="2786035"/>
              </a:tblGrid>
              <a:tr h="0">
                <a:tc>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404040"/>
                          </a:solidFill>
                          <a:effectLst/>
                          <a:latin typeface="Arial"/>
                          <a:ea typeface="Arial Unicode MS" pitchFamily="34" charset="-128"/>
                          <a:cs typeface="Arial"/>
                        </a:rPr>
                        <a:t>Segment </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gridSpan="3">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404040"/>
                          </a:solidFill>
                          <a:effectLst/>
                          <a:latin typeface="Arial"/>
                          <a:ea typeface="Arial Unicode MS" pitchFamily="34" charset="-128"/>
                          <a:cs typeface="Arial"/>
                        </a:rPr>
                        <a:t>Key Trends and Implications</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tc h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normalizeH="0" baseline="0" dirty="0" smtClean="0">
                        <a:ln>
                          <a:noFill/>
                        </a:ln>
                        <a:solidFill>
                          <a:schemeClr val="accent1"/>
                        </a:solidFill>
                        <a:effectLst/>
                        <a:latin typeface="Arial" charset="0"/>
                        <a:ea typeface="Arial Unicode MS" pitchFamily="34" charset="-128"/>
                        <a:cs typeface="Arial" charset="0"/>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r>
              <a:tr h="414121">
                <a:tc rowSpan="3">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rgbClr val="404040"/>
                          </a:solidFill>
                          <a:effectLst/>
                          <a:latin typeface="Arial"/>
                          <a:ea typeface="Arial Unicode MS" pitchFamily="34" charset="-128"/>
                          <a:cs typeface="Arial"/>
                        </a:rPr>
                        <a:t>Self-Insured Employer</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rgbClr val="00B0F0"/>
                    </a:solidFill>
                  </a:tcPr>
                </a:tc>
                <a:tc gridSpan="3">
                  <a:txBody>
                    <a:bodyPr/>
                    <a:lstStyle/>
                    <a:p>
                      <a:pPr marL="171450" indent="-171450" defTabSz="457200">
                        <a:lnSpc>
                          <a:spcPct val="90000"/>
                        </a:lnSpc>
                        <a:spcAft>
                          <a:spcPts val="600"/>
                        </a:spcAft>
                        <a:buFont typeface="Arial"/>
                        <a:buChar char="•"/>
                      </a:pPr>
                      <a:r>
                        <a:rPr kumimoji="0" lang="en-US" sz="1300" b="1" kern="1200" baseline="0" dirty="0" smtClean="0">
                          <a:solidFill>
                            <a:srgbClr val="404040"/>
                          </a:solidFill>
                          <a:latin typeface="Arial"/>
                          <a:ea typeface="+mn-ea"/>
                          <a:cs typeface="Arial"/>
                        </a:rPr>
                        <a:t>Shifts in self-insured employer buying options </a:t>
                      </a:r>
                      <a:r>
                        <a:rPr kumimoji="0" lang="en-US" sz="1300" b="0" kern="1200" baseline="0" dirty="0" smtClean="0">
                          <a:solidFill>
                            <a:srgbClr val="404040"/>
                          </a:solidFill>
                          <a:latin typeface="Arial"/>
                          <a:ea typeface="+mn-ea"/>
                          <a:cs typeface="Arial"/>
                        </a:rPr>
                        <a:t>increase pressure to continually innovate solutions and respond to threats (e.g. Exchanges)</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119063" marR="0" lvl="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400" kern="1200" baseline="0" dirty="0" smtClean="0">
                        <a:solidFill>
                          <a:schemeClr val="tx1"/>
                        </a:solidFill>
                        <a:latin typeface="+mj-lt"/>
                        <a:ea typeface="+mn-ea"/>
                        <a:cs typeface="+mn-cs"/>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r>
              <a:tr h="0">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2"/>
                    </a:solidFill>
                  </a:tcPr>
                </a:tc>
                <a:tc gridSpan="3">
                  <a:txBody>
                    <a:bodyPr/>
                    <a:lstStyle/>
                    <a:p>
                      <a:pPr marL="171450" indent="-171450" defTabSz="457200">
                        <a:lnSpc>
                          <a:spcPct val="90000"/>
                        </a:lnSpc>
                        <a:spcAft>
                          <a:spcPts val="600"/>
                        </a:spcAft>
                        <a:buFont typeface="Arial"/>
                        <a:buChar char="•"/>
                      </a:pPr>
                      <a:r>
                        <a:rPr kumimoji="0" lang="en-US" sz="1300" b="1" kern="1200" baseline="0" dirty="0" smtClean="0">
                          <a:solidFill>
                            <a:srgbClr val="404040"/>
                          </a:solidFill>
                          <a:latin typeface="Arial"/>
                          <a:ea typeface="+mn-ea"/>
                          <a:cs typeface="Arial"/>
                        </a:rPr>
                        <a:t>Industry consolidation </a:t>
                      </a:r>
                      <a:r>
                        <a:rPr kumimoji="0" lang="en-US" sz="1300" b="0" kern="1200" baseline="0" dirty="0" smtClean="0">
                          <a:solidFill>
                            <a:srgbClr val="404040"/>
                          </a:solidFill>
                          <a:latin typeface="Arial"/>
                          <a:ea typeface="+mn-ea"/>
                          <a:cs typeface="Arial"/>
                        </a:rPr>
                        <a:t>presents a short-term opportunity to capitalize on disruption and a long-term need to improve total client cost and network discounts</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0">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2"/>
                    </a:solidFill>
                  </a:tcPr>
                </a:tc>
                <a:tc gridSpan="3">
                  <a:txBody>
                    <a:bodyPr/>
                    <a:lstStyle/>
                    <a:p>
                      <a:pPr marL="171450" marR="0" lvl="0" indent="-171450" algn="l" defTabSz="457200" rtl="0" eaLnBrk="1" fontAlgn="auto" latinLnBrk="0" hangingPunct="1">
                        <a:lnSpc>
                          <a:spcPct val="90000"/>
                        </a:lnSpc>
                        <a:spcBef>
                          <a:spcPts val="0"/>
                        </a:spcBef>
                        <a:spcAft>
                          <a:spcPts val="600"/>
                        </a:spcAft>
                        <a:buClrTx/>
                        <a:buSzTx/>
                        <a:buFont typeface="Arial"/>
                        <a:buChar char="•"/>
                        <a:tabLst/>
                        <a:defRPr/>
                      </a:pPr>
                      <a:r>
                        <a:rPr kumimoji="0" lang="en-US" sz="1300" b="0" kern="1200" baseline="0" dirty="0" smtClean="0">
                          <a:solidFill>
                            <a:srgbClr val="404040"/>
                          </a:solidFill>
                          <a:latin typeface="Arial"/>
                          <a:ea typeface="+mn-ea"/>
                          <a:cs typeface="Arial"/>
                        </a:rPr>
                        <a:t>The </a:t>
                      </a:r>
                      <a:r>
                        <a:rPr kumimoji="0" lang="en-US" sz="1300" b="1" kern="1200" baseline="0" dirty="0" smtClean="0">
                          <a:solidFill>
                            <a:srgbClr val="404040"/>
                          </a:solidFill>
                          <a:latin typeface="Arial"/>
                          <a:ea typeface="+mn-ea"/>
                          <a:cs typeface="Arial"/>
                        </a:rPr>
                        <a:t>TPA market remains fragmented </a:t>
                      </a:r>
                      <a:r>
                        <a:rPr kumimoji="0" lang="en-US" sz="1300" b="0" kern="1200" baseline="0" dirty="0" smtClean="0">
                          <a:solidFill>
                            <a:srgbClr val="404040"/>
                          </a:solidFill>
                          <a:latin typeface="Arial"/>
                          <a:ea typeface="+mn-ea"/>
                          <a:cs typeface="Arial"/>
                        </a:rPr>
                        <a:t>with an opportunity to highlight the breadth of services of a health benefits administrator and mitigate the risk of new entrants gaining share with point solutions </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108258">
                <a:tc>
                  <a:txBody>
                    <a:bodyPr/>
                    <a:lstStyle/>
                    <a:p>
                      <a:pPr marL="0" marR="0" lvl="0" indent="0" algn="ctr" defTabSz="881063" rtl="0" eaLnBrk="1" fontAlgn="base" latinLnBrk="0" hangingPunct="1">
                        <a:lnSpc>
                          <a:spcPct val="100000"/>
                        </a:lnSpc>
                        <a:spcBef>
                          <a:spcPct val="0"/>
                        </a:spcBef>
                        <a:spcAft>
                          <a:spcPct val="0"/>
                        </a:spcAft>
                        <a:buClrTx/>
                        <a:buSzTx/>
                        <a:buFontTx/>
                        <a:buNone/>
                        <a:tabLst/>
                      </a:pPr>
                      <a:endParaRPr kumimoji="0" lang="en-US" sz="1300" b="1" i="0" u="none"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119063" marR="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300" b="0" kern="1200" baseline="0" dirty="0" smtClean="0">
                        <a:solidFill>
                          <a:srgbClr val="404040"/>
                        </a:solidFill>
                        <a:latin typeface="Arial"/>
                        <a:ea typeface="+mn-ea"/>
                        <a:cs typeface="Arial"/>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p>
                      <a:pPr marL="119063" marR="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300" b="0" kern="1200" baseline="0" dirty="0" smtClean="0">
                        <a:solidFill>
                          <a:srgbClr val="404040"/>
                        </a:solidFill>
                        <a:latin typeface="Arial"/>
                        <a:ea typeface="+mn-ea"/>
                        <a:cs typeface="Arial"/>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p>
                      <a:pPr marL="119063" marR="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300" kern="1200" baseline="0" dirty="0" smtClean="0">
                        <a:solidFill>
                          <a:srgbClr val="404040"/>
                        </a:solidFill>
                        <a:latin typeface="+mn-lt"/>
                        <a:ea typeface="+mn-ea"/>
                        <a:cs typeface="+mn-cs"/>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r>
              <a:tr h="339895">
                <a:tc rowSpan="2">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404040"/>
                          </a:solidFill>
                          <a:effectLst/>
                          <a:latin typeface="Arial"/>
                          <a:ea typeface="Arial Unicode MS" pitchFamily="34" charset="-128"/>
                          <a:cs typeface="Arial"/>
                        </a:rPr>
                        <a:t>Insurer</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2"/>
                    </a:solidFill>
                  </a:tcPr>
                </a:tc>
                <a:tc gridSpan="3">
                  <a:txBody>
                    <a:bodyPr/>
                    <a:lstStyle/>
                    <a:p>
                      <a:pPr marL="171450" marR="0" lvl="0" indent="-171450" algn="l" defTabSz="457200" rtl="0" eaLnBrk="1" fontAlgn="auto" latinLnBrk="0" hangingPunct="1">
                        <a:lnSpc>
                          <a:spcPct val="90000"/>
                        </a:lnSpc>
                        <a:spcBef>
                          <a:spcPts val="0"/>
                        </a:spcBef>
                        <a:spcAft>
                          <a:spcPts val="300"/>
                        </a:spcAft>
                        <a:buClrTx/>
                        <a:buSzTx/>
                        <a:buFont typeface="Arial"/>
                        <a:buChar char="•"/>
                        <a:tabLst/>
                        <a:defRPr/>
                      </a:pPr>
                      <a:r>
                        <a:rPr kumimoji="0" lang="en-US" sz="1300" b="1" i="0" u="none" strike="noStrike" kern="1200" cap="none" normalizeH="0" baseline="0" dirty="0" smtClean="0">
                          <a:ln>
                            <a:noFill/>
                          </a:ln>
                          <a:solidFill>
                            <a:srgbClr val="404040"/>
                          </a:solidFill>
                          <a:effectLst/>
                          <a:latin typeface="Arial"/>
                          <a:ea typeface="Arial Unicode MS" pitchFamily="34" charset="-128"/>
                          <a:cs typeface="Arial"/>
                        </a:rPr>
                        <a:t>Unique needs and constraints of small insurers and non-insurer aggregators</a:t>
                      </a:r>
                      <a:r>
                        <a:rPr kumimoji="0" lang="en-US" sz="1300" b="0" i="0" u="none" strike="noStrike" kern="1200" cap="none" normalizeH="0" baseline="0" dirty="0" smtClean="0">
                          <a:ln>
                            <a:noFill/>
                          </a:ln>
                          <a:solidFill>
                            <a:srgbClr val="404040"/>
                          </a:solidFill>
                          <a:effectLst/>
                          <a:latin typeface="Arial"/>
                          <a:ea typeface="Arial Unicode MS" pitchFamily="34" charset="-128"/>
                          <a:cs typeface="Arial"/>
                        </a:rPr>
                        <a:t> provides an opportunity to deliver back office support</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119063" marR="0" lvl="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400" kern="1200" baseline="0" dirty="0" smtClean="0">
                        <a:solidFill>
                          <a:srgbClr val="FF0000"/>
                        </a:solidFill>
                        <a:latin typeface="+mn-lt"/>
                        <a:ea typeface="+mn-ea"/>
                        <a:cs typeface="+mn-cs"/>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r>
              <a:tr h="339895">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rgbClr val="CC6600"/>
                    </a:solidFill>
                  </a:tcPr>
                </a:tc>
                <a:tc gridSpan="3">
                  <a:txBody>
                    <a:bodyPr/>
                    <a:lstStyle/>
                    <a:p>
                      <a:pPr marL="171450" marR="0" lvl="0" indent="-171450" algn="l" defTabSz="457200" rtl="0" eaLnBrk="1" fontAlgn="auto" latinLnBrk="0" hangingPunct="1">
                        <a:lnSpc>
                          <a:spcPct val="90000"/>
                        </a:lnSpc>
                        <a:spcBef>
                          <a:spcPts val="0"/>
                        </a:spcBef>
                        <a:spcAft>
                          <a:spcPts val="300"/>
                        </a:spcAft>
                        <a:buClrTx/>
                        <a:buSzTx/>
                        <a:buFont typeface="Arial"/>
                        <a:buChar char="•"/>
                        <a:tabLst/>
                        <a:defRPr/>
                      </a:pPr>
                      <a:r>
                        <a:rPr kumimoji="0" lang="en-US" sz="1300" b="1" i="0" u="none" strike="noStrike" kern="1200" cap="none" normalizeH="0" baseline="0" dirty="0" smtClean="0">
                          <a:ln>
                            <a:noFill/>
                          </a:ln>
                          <a:solidFill>
                            <a:srgbClr val="404040"/>
                          </a:solidFill>
                          <a:effectLst/>
                          <a:latin typeface="Arial"/>
                          <a:ea typeface="Arial Unicode MS" pitchFamily="34" charset="-128"/>
                          <a:cs typeface="Arial"/>
                        </a:rPr>
                        <a:t>Shifts to value-based care with providers </a:t>
                      </a:r>
                      <a:r>
                        <a:rPr kumimoji="0" lang="en-US" sz="1300" b="0" i="0" u="none" strike="noStrike" kern="1200" cap="none" normalizeH="0" baseline="0" dirty="0" smtClean="0">
                          <a:ln>
                            <a:noFill/>
                          </a:ln>
                          <a:solidFill>
                            <a:srgbClr val="404040"/>
                          </a:solidFill>
                          <a:effectLst/>
                          <a:latin typeface="Arial"/>
                          <a:ea typeface="Arial Unicode MS" pitchFamily="34" charset="-128"/>
                          <a:cs typeface="Arial"/>
                        </a:rPr>
                        <a:t>assuming risk highlight growing demand to support administration of both commercial and public business</a:t>
                      </a:r>
                      <a:endParaRPr kumimoji="0" lang="en-US" sz="1300" b="0" kern="1200" baseline="0" dirty="0" smtClean="0">
                        <a:solidFill>
                          <a:srgbClr val="404040"/>
                        </a:solidFill>
                        <a:latin typeface="Arial"/>
                        <a:ea typeface="+mn-ea"/>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127509">
                <a:tc>
                  <a:txBody>
                    <a:bodyPr/>
                    <a:lstStyle/>
                    <a:p>
                      <a:pPr marL="0" marR="0" lvl="0" indent="0" algn="ctr" defTabSz="881063" rtl="0" eaLnBrk="1" fontAlgn="base" latinLnBrk="0" hangingPunct="1">
                        <a:lnSpc>
                          <a:spcPct val="100000"/>
                        </a:lnSpc>
                        <a:spcBef>
                          <a:spcPct val="0"/>
                        </a:spcBef>
                        <a:spcAft>
                          <a:spcPct val="0"/>
                        </a:spcAft>
                        <a:buClrTx/>
                        <a:buSzTx/>
                        <a:buFontTx/>
                        <a:buNone/>
                        <a:tabLst/>
                      </a:pPr>
                      <a:endParaRPr kumimoji="0" lang="en-US" sz="1300" b="1" i="0" u="sng"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119063" marR="0" lvl="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300" b="0" kern="1200" baseline="0" dirty="0" smtClean="0">
                        <a:solidFill>
                          <a:srgbClr val="404040"/>
                        </a:solidFill>
                        <a:latin typeface="Arial"/>
                        <a:ea typeface="+mn-ea"/>
                        <a:cs typeface="Arial"/>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300" b="0" kern="1200" baseline="0" dirty="0" smtClean="0">
                        <a:solidFill>
                          <a:srgbClr val="404040"/>
                        </a:solidFill>
                        <a:latin typeface="Arial"/>
                        <a:ea typeface="+mn-ea"/>
                        <a:cs typeface="Arial"/>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p>
                      <a:pPr marL="119063" marR="0" lvl="0" indent="-119063" algn="l" defTabSz="457200" rtl="0" eaLnBrk="1" fontAlgn="auto" latinLnBrk="0" hangingPunct="1">
                        <a:lnSpc>
                          <a:spcPct val="100000"/>
                        </a:lnSpc>
                        <a:spcBef>
                          <a:spcPts val="0"/>
                        </a:spcBef>
                        <a:spcAft>
                          <a:spcPts val="300"/>
                        </a:spcAft>
                        <a:buClrTx/>
                        <a:buSzTx/>
                        <a:buFont typeface="Arial" pitchFamily="34" charset="0"/>
                        <a:buChar char="•"/>
                        <a:tabLst/>
                        <a:defRPr/>
                      </a:pPr>
                      <a:endParaRPr kumimoji="0" lang="en-US" sz="1300" kern="1200" baseline="0" dirty="0" smtClean="0">
                        <a:solidFill>
                          <a:srgbClr val="404040"/>
                        </a:solidFill>
                        <a:latin typeface="+mn-lt"/>
                        <a:ea typeface="+mn-ea"/>
                        <a:cs typeface="+mn-cs"/>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r>
              <a:tr h="532257">
                <a:tc rowSpan="3">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300" b="1" kern="1200" dirty="0" smtClean="0">
                          <a:solidFill>
                            <a:srgbClr val="404040"/>
                          </a:solidFill>
                          <a:latin typeface="Arial"/>
                          <a:ea typeface="+mn-ea"/>
                          <a:cs typeface="Arial"/>
                        </a:rPr>
                        <a:t>Provider</a:t>
                      </a:r>
                      <a:endParaRPr kumimoji="0" lang="en-US" sz="1300" b="1" i="0" u="sng"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171450" marR="0" lvl="0" indent="-171450" algn="l" defTabSz="457200" rtl="0" eaLnBrk="1" fontAlgn="auto" latinLnBrk="0" hangingPunct="1">
                        <a:lnSpc>
                          <a:spcPct val="90000"/>
                        </a:lnSpc>
                        <a:spcBef>
                          <a:spcPts val="0"/>
                        </a:spcBef>
                        <a:spcAft>
                          <a:spcPts val="0"/>
                        </a:spcAft>
                        <a:buClrTx/>
                        <a:buSzTx/>
                        <a:buFont typeface="Arial"/>
                        <a:buChar char="•"/>
                        <a:tabLst/>
                        <a:defRPr/>
                      </a:pPr>
                      <a:r>
                        <a:rPr kumimoji="0" lang="en-US" sz="1300" b="1" kern="1200" dirty="0" smtClean="0">
                          <a:solidFill>
                            <a:srgbClr val="404040"/>
                          </a:solidFill>
                          <a:latin typeface="Arial"/>
                          <a:ea typeface="+mn-ea"/>
                          <a:cs typeface="Arial"/>
                        </a:rPr>
                        <a:t>Changes in provider approaches and priorities </a:t>
                      </a:r>
                      <a:r>
                        <a:rPr kumimoji="0" lang="en-US" sz="1300" b="0" kern="1200" baseline="0" dirty="0" smtClean="0">
                          <a:solidFill>
                            <a:srgbClr val="404040"/>
                          </a:solidFill>
                          <a:latin typeface="Arial"/>
                          <a:ea typeface="+mn-ea"/>
                          <a:cs typeface="Arial"/>
                        </a:rPr>
                        <a:t>present a new market opportunity to support and facilitate at-risk payment models</a:t>
                      </a:r>
                      <a:endParaRPr kumimoji="0" lang="en-US" sz="1300" b="0" i="0" u="none"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117475" marR="0" lvl="0" indent="-117475" algn="l" defTabSz="881063" rtl="0" eaLnBrk="1" fontAlgn="base" latinLnBrk="0" hangingPunct="1">
                        <a:lnSpc>
                          <a:spcPct val="100000"/>
                        </a:lnSpc>
                        <a:spcBef>
                          <a:spcPct val="30000"/>
                        </a:spcBef>
                        <a:spcAft>
                          <a:spcPct val="0"/>
                        </a:spcAft>
                        <a:buClrTx/>
                        <a:buSzTx/>
                        <a:buFontTx/>
                        <a:buChar char="•"/>
                        <a:tabLst/>
                        <a:defRPr/>
                      </a:pPr>
                      <a:endParaRPr kumimoji="0" lang="en-US" sz="1400" b="0" i="0" u="none" strike="noStrike" cap="none" normalizeH="0" baseline="0" dirty="0" smtClean="0">
                        <a:ln>
                          <a:noFill/>
                        </a:ln>
                        <a:solidFill>
                          <a:schemeClr val="tx1"/>
                        </a:solidFill>
                        <a:effectLst/>
                        <a:latin typeface="+mj-lt"/>
                        <a:ea typeface="Arial Unicode MS" pitchFamily="34" charset="-128"/>
                        <a:cs typeface="Arial" panose="020B0604020202020204" pitchFamily="34" charset="0"/>
                      </a:endParaRPr>
                    </a:p>
                  </a:txBody>
                  <a:tcPr marL="36576" marR="36576" marT="36576" marB="36576" anchor="ctr" horzOverflow="overflow">
                    <a:lnL>
                      <a:noFill/>
                    </a:lnL>
                    <a:lnR cap="flat">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r>
              <a:tr h="0">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171450" indent="-171450" defTabSz="457200">
                        <a:lnSpc>
                          <a:spcPct val="90000"/>
                        </a:lnSpc>
                        <a:buFont typeface="Arial"/>
                        <a:buChar char="•"/>
                      </a:pPr>
                      <a:r>
                        <a:rPr kumimoji="0" lang="en-US" sz="1300" b="1" kern="1200" dirty="0" smtClean="0">
                          <a:solidFill>
                            <a:srgbClr val="404040"/>
                          </a:solidFill>
                          <a:latin typeface="Arial"/>
                          <a:ea typeface="+mn-ea"/>
                          <a:cs typeface="Arial"/>
                        </a:rPr>
                        <a:t>Clients seeking creative</a:t>
                      </a:r>
                      <a:r>
                        <a:rPr kumimoji="0" lang="en-US" sz="1300" b="1" kern="1200" baseline="0" dirty="0" smtClean="0">
                          <a:solidFill>
                            <a:srgbClr val="404040"/>
                          </a:solidFill>
                          <a:latin typeface="Arial"/>
                          <a:ea typeface="+mn-ea"/>
                          <a:cs typeface="Arial"/>
                        </a:rPr>
                        <a:t> ways to lower costs </a:t>
                      </a:r>
                      <a:r>
                        <a:rPr kumimoji="0" lang="en-US" sz="1300" b="0" kern="1200" baseline="0" dirty="0" smtClean="0">
                          <a:solidFill>
                            <a:srgbClr val="404040"/>
                          </a:solidFill>
                          <a:latin typeface="Arial"/>
                          <a:ea typeface="+mn-ea"/>
                          <a:cs typeface="Arial"/>
                        </a:rPr>
                        <a:t>expect access to the most innovative network options</a:t>
                      </a:r>
                      <a:endParaRPr kumimoji="0" lang="en-US" sz="1300" b="0" i="1" kern="1200" dirty="0">
                        <a:solidFill>
                          <a:srgbClr val="404040"/>
                        </a:solidFill>
                        <a:latin typeface="Arial"/>
                        <a:ea typeface="+mn-ea"/>
                        <a:cs typeface="Arial"/>
                        <a:sym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540223">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lumMod val="75000"/>
                      </a:schemeClr>
                    </a:solidFill>
                  </a:tcPr>
                </a:tc>
                <a:tc gridSpan="3">
                  <a:txBody>
                    <a:bodyPr/>
                    <a:lstStyle/>
                    <a:p>
                      <a:pPr marL="171450" marR="0" lvl="0" indent="-171450" algn="l" defTabSz="457200" rtl="0" eaLnBrk="1" fontAlgn="auto" latinLnBrk="0" hangingPunct="1">
                        <a:lnSpc>
                          <a:spcPct val="90000"/>
                        </a:lnSpc>
                        <a:spcBef>
                          <a:spcPts val="0"/>
                        </a:spcBef>
                        <a:spcAft>
                          <a:spcPts val="0"/>
                        </a:spcAft>
                        <a:buClrTx/>
                        <a:buSzTx/>
                        <a:buFont typeface="Arial"/>
                        <a:buChar char="•"/>
                        <a:tabLst/>
                        <a:defRPr/>
                      </a:pPr>
                      <a:r>
                        <a:rPr kumimoji="0" lang="en-US" sz="1300" b="1" kern="1200" dirty="0" smtClean="0">
                          <a:solidFill>
                            <a:srgbClr val="404040"/>
                          </a:solidFill>
                          <a:latin typeface="Arial"/>
                          <a:ea typeface="+mn-ea"/>
                          <a:cs typeface="Arial"/>
                        </a:rPr>
                        <a:t>Changing role</a:t>
                      </a:r>
                      <a:r>
                        <a:rPr kumimoji="0" lang="en-US" sz="1300" b="1" kern="1200" baseline="0" dirty="0" smtClean="0">
                          <a:solidFill>
                            <a:srgbClr val="404040"/>
                          </a:solidFill>
                          <a:latin typeface="Arial"/>
                          <a:ea typeface="+mn-ea"/>
                          <a:cs typeface="Arial"/>
                        </a:rPr>
                        <a:t> of p</a:t>
                      </a:r>
                      <a:r>
                        <a:rPr kumimoji="0" lang="en-US" sz="1300" b="1" kern="1200" dirty="0" smtClean="0">
                          <a:solidFill>
                            <a:srgbClr val="404040"/>
                          </a:solidFill>
                          <a:latin typeface="Arial"/>
                          <a:ea typeface="+mn-ea"/>
                          <a:cs typeface="Arial"/>
                        </a:rPr>
                        <a:t>roviders</a:t>
                      </a:r>
                      <a:r>
                        <a:rPr kumimoji="0" lang="en-US" sz="1300" b="1" kern="1200" baseline="0" dirty="0" smtClean="0">
                          <a:solidFill>
                            <a:srgbClr val="404040"/>
                          </a:solidFill>
                          <a:latin typeface="Arial"/>
                          <a:ea typeface="+mn-ea"/>
                          <a:cs typeface="Arial"/>
                        </a:rPr>
                        <a:t> </a:t>
                      </a:r>
                      <a:r>
                        <a:rPr kumimoji="0" lang="en-US" sz="1300" b="0" kern="1200" baseline="0" dirty="0" smtClean="0">
                          <a:solidFill>
                            <a:srgbClr val="404040"/>
                          </a:solidFill>
                          <a:latin typeface="Arial"/>
                          <a:ea typeface="+mn-ea"/>
                          <a:cs typeface="Arial"/>
                        </a:rPr>
                        <a:t>is impacting their decision-making as employers and increasing importance of clinical data integration</a:t>
                      </a:r>
                      <a:endParaRPr kumimoji="0" lang="en-US" sz="1300" b="0" i="1" kern="1200" dirty="0">
                        <a:solidFill>
                          <a:srgbClr val="404040"/>
                        </a:solidFill>
                        <a:latin typeface="Arial"/>
                        <a:ea typeface="+mn-ea"/>
                        <a:cs typeface="Arial"/>
                        <a:sym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bl>
          </a:graphicData>
        </a:graphic>
      </p:graphicFrame>
      <p:sp>
        <p:nvSpPr>
          <p:cNvPr id="3" name="Slide Number Placeholder 2"/>
          <p:cNvSpPr>
            <a:spLocks noGrp="1"/>
          </p:cNvSpPr>
          <p:nvPr>
            <p:ph type="sldNum" sz="quarter" idx="12"/>
          </p:nvPr>
        </p:nvSpPr>
        <p:spPr/>
        <p:txBody>
          <a:bodyPr/>
          <a:lstStyle/>
          <a:p>
            <a:fld id="{619C2B5B-4A3D-460C-9E45-EFA142E7E789}" type="slidenum">
              <a:rPr lang="en-US" smtClean="0"/>
              <a:t>14</a:t>
            </a:fld>
            <a:endParaRPr lang="en-US"/>
          </a:p>
        </p:txBody>
      </p:sp>
    </p:spTree>
    <p:extLst>
      <p:ext uri="{BB962C8B-B14F-4D97-AF65-F5344CB8AC3E}">
        <p14:creationId xmlns:p14="http://schemas.microsoft.com/office/powerpoint/2010/main" val="14955862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235"/>
            <a:ext cx="9144000" cy="990600"/>
          </a:xfrm>
        </p:spPr>
        <p:txBody>
          <a:bodyPr>
            <a:normAutofit/>
          </a:bodyPr>
          <a:lstStyle/>
          <a:p>
            <a:pPr algn="ctr"/>
            <a:r>
              <a:rPr lang="en-US" sz="2700" b="1" dirty="0" smtClean="0">
                <a:solidFill>
                  <a:srgbClr val="0079C1"/>
                </a:solidFill>
                <a:latin typeface="Arial"/>
                <a:cs typeface="Arial"/>
              </a:rPr>
              <a:t>Customer Priorities Have Shifted</a:t>
            </a:r>
            <a:endParaRPr lang="en-US" sz="2700" b="1" dirty="0">
              <a:solidFill>
                <a:srgbClr val="0079C1"/>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729692984"/>
              </p:ext>
            </p:extLst>
          </p:nvPr>
        </p:nvGraphicFramePr>
        <p:xfrm>
          <a:off x="364527" y="1124835"/>
          <a:ext cx="8428108" cy="3800440"/>
        </p:xfrm>
        <a:graphic>
          <a:graphicData uri="http://schemas.openxmlformats.org/drawingml/2006/table">
            <a:tbl>
              <a:tblPr/>
              <a:tblGrid>
                <a:gridCol w="1150754"/>
                <a:gridCol w="3141236"/>
                <a:gridCol w="799606"/>
                <a:gridCol w="3336512"/>
              </a:tblGrid>
              <a:tr h="0">
                <a:tc>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smtClean="0">
                          <a:ln>
                            <a:noFill/>
                          </a:ln>
                          <a:solidFill>
                            <a:srgbClr val="404040"/>
                          </a:solidFill>
                          <a:effectLst/>
                          <a:latin typeface="Arial"/>
                          <a:ea typeface="Arial Unicode MS" pitchFamily="34" charset="-128"/>
                          <a:cs typeface="Arial"/>
                        </a:rPr>
                        <a:t>Segment </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404040"/>
                          </a:solidFill>
                          <a:effectLst/>
                          <a:latin typeface="Arial"/>
                          <a:ea typeface="Arial Unicode MS" pitchFamily="34" charset="-128"/>
                          <a:cs typeface="Arial"/>
                        </a:rPr>
                        <a:t>From</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404040"/>
                          </a:solidFill>
                          <a:effectLst/>
                          <a:latin typeface="Arial"/>
                          <a:ea typeface="Arial Unicode MS" pitchFamily="34" charset="-128"/>
                          <a:cs typeface="Arial"/>
                        </a:rPr>
                        <a:t>To</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r>
              <a:tr h="414121">
                <a:tc rowSpan="3">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300" b="1" i="0" u="none" strike="noStrike" cap="none" normalizeH="0" baseline="0" dirty="0" smtClean="0">
                          <a:ln>
                            <a:noFill/>
                          </a:ln>
                          <a:solidFill>
                            <a:srgbClr val="404040"/>
                          </a:solidFill>
                          <a:effectLst/>
                          <a:latin typeface="Arial"/>
                          <a:ea typeface="Arial Unicode MS" pitchFamily="34" charset="-128"/>
                          <a:cs typeface="Arial"/>
                        </a:rPr>
                        <a:t>Self-Insured Employer</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rgbClr val="00B0F0"/>
                    </a:solidFill>
                  </a:tcPr>
                </a:tc>
                <a:tc>
                  <a:txBody>
                    <a:bodyPr/>
                    <a:lstStyle/>
                    <a:p>
                      <a:r>
                        <a:rPr lang="en-US" sz="1400" dirty="0" smtClean="0">
                          <a:solidFill>
                            <a:srgbClr val="404040"/>
                          </a:solidFill>
                          <a:latin typeface="Arial"/>
                          <a:cs typeface="Arial"/>
                        </a:rPr>
                        <a:t>Transaction, service oriented</a:t>
                      </a:r>
                      <a:r>
                        <a:rPr lang="en-US" sz="1400" baseline="0" dirty="0" smtClean="0">
                          <a:solidFill>
                            <a:srgbClr val="404040"/>
                          </a:solidFill>
                          <a:latin typeface="Arial"/>
                          <a:cs typeface="Arial"/>
                        </a:rPr>
                        <a:t> reporting</a:t>
                      </a:r>
                      <a:endParaRPr lang="en-US" sz="1400" dirty="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90000"/>
                        </a:lnSpc>
                        <a:spcBef>
                          <a:spcPts val="0"/>
                        </a:spcBef>
                        <a:spcAft>
                          <a:spcPts val="600"/>
                        </a:spcAft>
                        <a:buClrTx/>
                        <a:buSzTx/>
                        <a:buFont typeface="Arial"/>
                        <a:buNone/>
                        <a:tabLst/>
                        <a:defRPr/>
                      </a:pPr>
                      <a:r>
                        <a:rPr lang="en-US" sz="1400" dirty="0" smtClean="0">
                          <a:solidFill>
                            <a:srgbClr val="404040"/>
                          </a:solidFill>
                          <a:latin typeface="Arial"/>
                          <a:cs typeface="Arial"/>
                        </a:rPr>
                        <a:t>Analytics driven decisions and processes with shared</a:t>
                      </a:r>
                      <a:r>
                        <a:rPr lang="en-US" sz="1400" baseline="0" dirty="0" smtClean="0">
                          <a:solidFill>
                            <a:srgbClr val="404040"/>
                          </a:solidFill>
                          <a:latin typeface="Arial"/>
                          <a:cs typeface="Arial"/>
                        </a:rPr>
                        <a:t> customer insights</a:t>
                      </a:r>
                      <a:endParaRPr lang="en-US" sz="1400" dirty="0" smtClean="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0">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r>
                        <a:rPr lang="en-US" sz="1400" dirty="0" smtClean="0">
                          <a:solidFill>
                            <a:srgbClr val="404040"/>
                          </a:solidFill>
                          <a:latin typeface="Arial"/>
                          <a:cs typeface="Arial"/>
                        </a:rPr>
                        <a:t>Telephonic communications</a:t>
                      </a:r>
                      <a:endParaRPr lang="en-US" sz="1400" dirty="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90000"/>
                        </a:lnSpc>
                        <a:spcBef>
                          <a:spcPts val="0"/>
                        </a:spcBef>
                        <a:spcAft>
                          <a:spcPts val="600"/>
                        </a:spcAft>
                        <a:buClrTx/>
                        <a:buSzTx/>
                        <a:buFont typeface="Arial"/>
                        <a:buNone/>
                        <a:tabLst/>
                        <a:defRPr/>
                      </a:pPr>
                      <a:r>
                        <a:rPr lang="en-US" sz="1400" dirty="0" smtClean="0">
                          <a:solidFill>
                            <a:srgbClr val="404040"/>
                          </a:solidFill>
                          <a:latin typeface="Arial"/>
                          <a:cs typeface="Arial"/>
                        </a:rPr>
                        <a:t>Mobile and </a:t>
                      </a:r>
                      <a:r>
                        <a:rPr lang="en-US" sz="1400" dirty="0" err="1" smtClean="0">
                          <a:solidFill>
                            <a:srgbClr val="404040"/>
                          </a:solidFill>
                          <a:latin typeface="Arial"/>
                          <a:cs typeface="Arial"/>
                        </a:rPr>
                        <a:t>omni</a:t>
                      </a:r>
                      <a:r>
                        <a:rPr lang="en-US" sz="1400" dirty="0" smtClean="0">
                          <a:solidFill>
                            <a:srgbClr val="404040"/>
                          </a:solidFill>
                          <a:latin typeface="Arial"/>
                          <a:cs typeface="Arial"/>
                        </a:rPr>
                        <a:t>-channel access </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0">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none" strike="noStrike"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457200" rtl="0" eaLnBrk="1" fontAlgn="auto" latinLnBrk="0" hangingPunct="1">
                        <a:lnSpc>
                          <a:spcPct val="90000"/>
                        </a:lnSpc>
                        <a:spcBef>
                          <a:spcPts val="0"/>
                        </a:spcBef>
                        <a:spcAft>
                          <a:spcPts val="600"/>
                        </a:spcAft>
                        <a:buClrTx/>
                        <a:buSzTx/>
                        <a:buFont typeface="Arial"/>
                        <a:buNone/>
                        <a:tabLst/>
                        <a:defRPr/>
                      </a:pPr>
                      <a:r>
                        <a:rPr lang="en-US" sz="1400" dirty="0" smtClean="0">
                          <a:solidFill>
                            <a:srgbClr val="404040"/>
                          </a:solidFill>
                          <a:latin typeface="Arial"/>
                          <a:cs typeface="Arial"/>
                        </a:rPr>
                        <a:t>Fragmented</a:t>
                      </a:r>
                      <a:r>
                        <a:rPr lang="en-US" sz="1400" baseline="0" dirty="0" smtClean="0">
                          <a:solidFill>
                            <a:srgbClr val="404040"/>
                          </a:solidFill>
                          <a:latin typeface="Arial"/>
                          <a:cs typeface="Arial"/>
                        </a:rPr>
                        <a:t> Customer Experience</a:t>
                      </a:r>
                      <a:endParaRPr lang="en-US" sz="1400" dirty="0" smtClean="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90000"/>
                        </a:lnSpc>
                        <a:spcBef>
                          <a:spcPts val="0"/>
                        </a:spcBef>
                        <a:spcAft>
                          <a:spcPts val="600"/>
                        </a:spcAft>
                        <a:buClrTx/>
                        <a:buSzTx/>
                        <a:buFont typeface="Arial"/>
                        <a:buNone/>
                        <a:tabLst/>
                        <a:defRPr/>
                      </a:pPr>
                      <a:r>
                        <a:rPr lang="en-US" sz="1400" dirty="0" smtClean="0">
                          <a:solidFill>
                            <a:srgbClr val="404040"/>
                          </a:solidFill>
                          <a:latin typeface="Arial"/>
                          <a:cs typeface="Arial"/>
                        </a:rPr>
                        <a:t>Integrated and seamless customer service, medical management,</a:t>
                      </a:r>
                      <a:r>
                        <a:rPr lang="en-US" sz="1400" baseline="0" dirty="0" smtClean="0">
                          <a:solidFill>
                            <a:srgbClr val="404040"/>
                          </a:solidFill>
                          <a:latin typeface="Arial"/>
                          <a:cs typeface="Arial"/>
                        </a:rPr>
                        <a:t> coaching, wellness, etc.</a:t>
                      </a:r>
                      <a:endParaRPr lang="en-US" sz="1400" dirty="0" smtClean="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339895">
                <a:tc>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300" b="1" i="0" u="none" strike="noStrike" kern="1200" cap="none" normalizeH="0" baseline="0" dirty="0" smtClean="0">
                          <a:ln>
                            <a:noFill/>
                          </a:ln>
                          <a:solidFill>
                            <a:srgbClr val="404040"/>
                          </a:solidFill>
                          <a:effectLst/>
                          <a:latin typeface="Arial"/>
                          <a:ea typeface="Arial Unicode MS" pitchFamily="34" charset="-128"/>
                          <a:cs typeface="Arial"/>
                        </a:rPr>
                        <a:t>Insurer</a:t>
                      </a: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algn="l" rtl="0" eaLnBrk="1" latinLnBrk="0" hangingPunct="1"/>
                      <a:r>
                        <a:rPr kumimoji="0" lang="en-US" sz="1400" kern="1200" dirty="0" smtClean="0">
                          <a:solidFill>
                            <a:srgbClr val="404040"/>
                          </a:solidFill>
                          <a:latin typeface="Arial"/>
                          <a:ea typeface="+mn-ea"/>
                          <a:cs typeface="Arial"/>
                        </a:rPr>
                        <a:t>Commercial-only</a:t>
                      </a:r>
                      <a:r>
                        <a:rPr kumimoji="0" lang="en-US" sz="1400" kern="1200" baseline="0" dirty="0" smtClean="0">
                          <a:solidFill>
                            <a:srgbClr val="404040"/>
                          </a:solidFill>
                          <a:latin typeface="Arial"/>
                          <a:ea typeface="+mn-ea"/>
                          <a:cs typeface="Arial"/>
                        </a:rPr>
                        <a:t> competencies needed</a:t>
                      </a:r>
                      <a:endParaRPr kumimoji="0" lang="en-US" sz="1400" kern="1200" dirty="0">
                        <a:solidFill>
                          <a:srgbClr val="404040"/>
                        </a:solidFill>
                        <a:latin typeface="Arial"/>
                        <a:ea typeface="+mn-ea"/>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kumimoji="0" lang="en-US" sz="1400" kern="1200" dirty="0" smtClean="0">
                          <a:solidFill>
                            <a:srgbClr val="404040"/>
                          </a:solidFill>
                          <a:latin typeface="Arial"/>
                          <a:ea typeface="+mn-ea"/>
                          <a:cs typeface="Arial"/>
                        </a:rPr>
                        <a:t>Ability</a:t>
                      </a:r>
                      <a:r>
                        <a:rPr kumimoji="0" lang="en-US" sz="1400" kern="1200" baseline="0" dirty="0" smtClean="0">
                          <a:solidFill>
                            <a:srgbClr val="404040"/>
                          </a:solidFill>
                          <a:latin typeface="Arial"/>
                          <a:ea typeface="+mn-ea"/>
                          <a:cs typeface="Arial"/>
                        </a:rPr>
                        <a:t> to support </a:t>
                      </a:r>
                      <a:r>
                        <a:rPr kumimoji="0" lang="en-US" sz="1400" kern="1200" baseline="0" dirty="0" err="1" smtClean="0">
                          <a:solidFill>
                            <a:srgbClr val="404040"/>
                          </a:solidFill>
                          <a:latin typeface="Arial"/>
                          <a:ea typeface="+mn-ea"/>
                          <a:cs typeface="Arial"/>
                        </a:rPr>
                        <a:t>payors</a:t>
                      </a:r>
                      <a:r>
                        <a:rPr kumimoji="0" lang="en-US" sz="1400" kern="1200" baseline="0" dirty="0" smtClean="0">
                          <a:solidFill>
                            <a:srgbClr val="404040"/>
                          </a:solidFill>
                          <a:latin typeface="Arial"/>
                          <a:ea typeface="+mn-ea"/>
                          <a:cs typeface="Arial"/>
                        </a:rPr>
                        <a:t> across multiple lines, including public sector</a:t>
                      </a:r>
                      <a:endParaRPr kumimoji="0" lang="en-US" sz="1400" kern="1200" dirty="0" smtClean="0">
                        <a:solidFill>
                          <a:srgbClr val="404040"/>
                        </a:solidFill>
                        <a:latin typeface="Arial"/>
                        <a:ea typeface="+mn-ea"/>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532257">
                <a:tc rowSpan="3">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r>
                        <a:rPr kumimoji="0" lang="en-US" sz="1300" b="1" kern="1200" dirty="0" smtClean="0">
                          <a:solidFill>
                            <a:srgbClr val="404040"/>
                          </a:solidFill>
                          <a:latin typeface="Arial"/>
                          <a:ea typeface="+mn-ea"/>
                          <a:cs typeface="Arial"/>
                        </a:rPr>
                        <a:t>Provider</a:t>
                      </a:r>
                      <a:endParaRPr kumimoji="0" lang="en-US" sz="1300" b="1" i="0" u="sng"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lumMod val="75000"/>
                      </a:schemeClr>
                    </a:solidFill>
                  </a:tcPr>
                </a:tc>
                <a:tc>
                  <a:txBody>
                    <a:bodyPr/>
                    <a:lstStyle/>
                    <a:p>
                      <a:r>
                        <a:rPr lang="en-US" sz="1400" dirty="0" smtClean="0">
                          <a:solidFill>
                            <a:srgbClr val="404040"/>
                          </a:solidFill>
                          <a:latin typeface="Arial"/>
                          <a:cs typeface="Arial"/>
                        </a:rPr>
                        <a:t>Fee-for-Service Providers</a:t>
                      </a:r>
                      <a:endParaRPr lang="en-US" sz="1400" dirty="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 typeface="Arial"/>
                        <a:buNone/>
                        <a:tabLst/>
                        <a:defRPr/>
                      </a:pPr>
                      <a:r>
                        <a:rPr lang="en-US" sz="1400" dirty="0" smtClean="0">
                          <a:solidFill>
                            <a:srgbClr val="404040"/>
                          </a:solidFill>
                          <a:latin typeface="Arial"/>
                          <a:cs typeface="Arial"/>
                        </a:rPr>
                        <a:t>Providers</a:t>
                      </a:r>
                      <a:r>
                        <a:rPr lang="en-US" sz="1400" baseline="0" dirty="0" smtClean="0">
                          <a:solidFill>
                            <a:srgbClr val="404040"/>
                          </a:solidFill>
                          <a:latin typeface="Arial"/>
                          <a:cs typeface="Arial"/>
                        </a:rPr>
                        <a:t> managing value-based payments and risk arrangements</a:t>
                      </a:r>
                      <a:endParaRPr lang="en-US" sz="1400" dirty="0" smtClean="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0">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lumMod val="75000"/>
                      </a:schemeClr>
                    </a:solidFill>
                  </a:tcPr>
                </a:tc>
                <a:tc>
                  <a:txBody>
                    <a:bodyPr/>
                    <a:lstStyle/>
                    <a:p>
                      <a:r>
                        <a:rPr lang="en-US" sz="1400" dirty="0" smtClean="0">
                          <a:solidFill>
                            <a:srgbClr val="404040"/>
                          </a:solidFill>
                          <a:latin typeface="Arial"/>
                          <a:cs typeface="Arial"/>
                        </a:rPr>
                        <a:t>Distribution</a:t>
                      </a:r>
                      <a:r>
                        <a:rPr lang="en-US" sz="1400" baseline="0" dirty="0" smtClean="0">
                          <a:solidFill>
                            <a:srgbClr val="404040"/>
                          </a:solidFill>
                          <a:latin typeface="Arial"/>
                          <a:cs typeface="Arial"/>
                        </a:rPr>
                        <a:t> of solutions from Payers and TPAs</a:t>
                      </a:r>
                      <a:endParaRPr lang="en-US" sz="1400" dirty="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ct val="90000"/>
                        </a:lnSpc>
                        <a:spcBef>
                          <a:spcPts val="0"/>
                        </a:spcBef>
                        <a:spcAft>
                          <a:spcPts val="0"/>
                        </a:spcAft>
                        <a:buClrTx/>
                        <a:buSzTx/>
                        <a:buFont typeface="Arial"/>
                        <a:buNone/>
                        <a:tabLst/>
                        <a:defRPr/>
                      </a:pPr>
                      <a:r>
                        <a:rPr lang="en-US" sz="1400" dirty="0" smtClean="0">
                          <a:solidFill>
                            <a:srgbClr val="404040"/>
                          </a:solidFill>
                          <a:latin typeface="Arial"/>
                          <a:cs typeface="Arial"/>
                        </a:rPr>
                        <a:t>New models including</a:t>
                      </a:r>
                      <a:r>
                        <a:rPr lang="en-US" sz="1400" baseline="0" dirty="0" smtClean="0">
                          <a:solidFill>
                            <a:srgbClr val="404040"/>
                          </a:solidFill>
                          <a:latin typeface="Arial"/>
                          <a:cs typeface="Arial"/>
                        </a:rPr>
                        <a:t> private exchanges and  combinations of point solutions</a:t>
                      </a:r>
                      <a:endParaRPr lang="en-US" sz="1400" dirty="0" smtClean="0">
                        <a:solidFill>
                          <a:srgbClr val="404040"/>
                        </a:solidFill>
                        <a:latin typeface="Arial"/>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540223">
                <a:tc v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sng" strike="noStrike" kern="1200" cap="none" normalizeH="0" baseline="0" dirty="0" smtClean="0">
                        <a:ln>
                          <a:noFill/>
                        </a:ln>
                        <a:solidFill>
                          <a:schemeClr val="tx1"/>
                        </a:solidFill>
                        <a:effectLst/>
                        <a:latin typeface="+mj-lt"/>
                        <a:ea typeface="Arial Unicode MS" pitchFamily="34" charset="-128"/>
                        <a:cs typeface="Arial" charset="0"/>
                      </a:endParaRPr>
                    </a:p>
                  </a:txBody>
                  <a:tcPr marL="36576" marR="36576" marT="36576" marB="36576" anchor="ctr" horzOverflow="overflow">
                    <a:lnL>
                      <a:noFill/>
                    </a:lnL>
                    <a:lnR>
                      <a:noFill/>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
                          <a:schemeClr val="tx1"/>
                        </a:buClr>
                        <a:buSzPts val="1600"/>
                        <a:buFont typeface="Wingdings" pitchFamily="2" charset="2"/>
                        <a:buNone/>
                        <a:tabLst/>
                      </a:pPr>
                      <a:r>
                        <a:rPr kumimoji="0" lang="en-US" sz="1400" u="none" strike="noStrike" kern="1200" cap="none" normalizeH="0" baseline="0" dirty="0" smtClean="0">
                          <a:ln>
                            <a:noFill/>
                          </a:ln>
                          <a:solidFill>
                            <a:srgbClr val="404040"/>
                          </a:solidFill>
                          <a:effectLst/>
                          <a:latin typeface="Arial"/>
                          <a:ea typeface="+mn-ea"/>
                          <a:cs typeface="Arial"/>
                        </a:rPr>
                        <a:t>Analysis of independent data sets </a:t>
                      </a:r>
                      <a:endParaRPr kumimoji="0" lang="en-US" sz="1400" u="none" strike="noStrike" kern="1200" cap="none" normalizeH="0" baseline="0" dirty="0">
                        <a:ln>
                          <a:noFill/>
                        </a:ln>
                        <a:solidFill>
                          <a:srgbClr val="404040"/>
                        </a:solidFill>
                        <a:effectLst/>
                        <a:latin typeface="Arial"/>
                        <a:ea typeface="+mn-ea"/>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algn="ctr"/>
                      <a:r>
                        <a:rPr lang="en-US" sz="2000" dirty="0" smtClean="0">
                          <a:solidFill>
                            <a:srgbClr val="404040"/>
                          </a:solidFill>
                          <a:sym typeface="Wingdings 3" panose="05040102010807070707" pitchFamily="18" charset="2"/>
                        </a:rPr>
                        <a:t></a:t>
                      </a:r>
                      <a:endParaRPr lang="en-US" sz="2000" dirty="0">
                        <a:solidFill>
                          <a:srgbClr val="404040"/>
                        </a:solidFill>
                      </a:endParaRPr>
                    </a:p>
                  </a:txBody>
                  <a:tcPr marL="0" marR="0" marT="0" marB="0"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90000"/>
                        </a:lnSpc>
                        <a:spcBef>
                          <a:spcPts val="0"/>
                        </a:spcBef>
                        <a:spcAft>
                          <a:spcPts val="0"/>
                        </a:spcAft>
                        <a:buClrTx/>
                        <a:buSzTx/>
                        <a:buFont typeface="Arial"/>
                        <a:buNone/>
                        <a:tabLst/>
                        <a:defRPr/>
                      </a:pPr>
                      <a:r>
                        <a:rPr kumimoji="0" lang="en-US" sz="1400" u="none" strike="noStrike" kern="1200" cap="none" normalizeH="0" baseline="0" dirty="0" smtClean="0">
                          <a:ln>
                            <a:noFill/>
                          </a:ln>
                          <a:solidFill>
                            <a:srgbClr val="404040"/>
                          </a:solidFill>
                          <a:effectLst/>
                          <a:latin typeface="Arial"/>
                          <a:ea typeface="+mn-ea"/>
                          <a:cs typeface="Arial"/>
                        </a:rPr>
                        <a:t>Clinical integration with holistic views of information and trends</a:t>
                      </a: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Slide Number Placeholder 2"/>
          <p:cNvSpPr>
            <a:spLocks noGrp="1"/>
          </p:cNvSpPr>
          <p:nvPr>
            <p:ph type="sldNum" sz="quarter" idx="12"/>
          </p:nvPr>
        </p:nvSpPr>
        <p:spPr/>
        <p:txBody>
          <a:bodyPr/>
          <a:lstStyle/>
          <a:p>
            <a:fld id="{619C2B5B-4A3D-460C-9E45-EFA142E7E789}" type="slidenum">
              <a:rPr lang="en-US" smtClean="0"/>
              <a:t>15</a:t>
            </a:fld>
            <a:endParaRPr lang="en-US"/>
          </a:p>
        </p:txBody>
      </p:sp>
    </p:spTree>
    <p:extLst>
      <p:ext uri="{BB962C8B-B14F-4D97-AF65-F5344CB8AC3E}">
        <p14:creationId xmlns:p14="http://schemas.microsoft.com/office/powerpoint/2010/main" val="26593812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23241"/>
            <a:ext cx="9144000" cy="3657600"/>
          </a:xfrm>
          <a:prstGeom prst="rect">
            <a:avLst/>
          </a:prstGeom>
          <a:noFill/>
          <a:effectLst>
            <a:outerShdw blurRad="50800" dist="38100" dir="8100000" algn="tr" rotWithShape="0">
              <a:prstClr val="black">
                <a:alpha val="40000"/>
              </a:prstClr>
            </a:outerShdw>
          </a:effectLst>
        </p:spPr>
        <p:txBody>
          <a:bodyPr wrap="square" rtlCol="0">
            <a:noAutofit/>
          </a:bodyPr>
          <a:lstStyle/>
          <a:p>
            <a:pPr algn="ctr"/>
            <a:endParaRPr lang="en-US" sz="1600" b="1" i="1" dirty="0">
              <a:cs typeface="Avenir Next Condensed Demi Bold"/>
            </a:endParaRPr>
          </a:p>
        </p:txBody>
      </p:sp>
      <p:sp>
        <p:nvSpPr>
          <p:cNvPr id="5" name="Title 4"/>
          <p:cNvSpPr>
            <a:spLocks noGrp="1"/>
          </p:cNvSpPr>
          <p:nvPr>
            <p:ph type="title"/>
          </p:nvPr>
        </p:nvSpPr>
        <p:spPr>
          <a:xfrm>
            <a:off x="749910" y="116016"/>
            <a:ext cx="7644179" cy="1029129"/>
          </a:xfrm>
        </p:spPr>
        <p:txBody>
          <a:bodyPr>
            <a:noAutofit/>
          </a:bodyPr>
          <a:lstStyle/>
          <a:p>
            <a:pPr algn="ctr"/>
            <a:r>
              <a:rPr lang="en-US" sz="3200" b="1" dirty="0" smtClean="0">
                <a:solidFill>
                  <a:srgbClr val="0079C1"/>
                </a:solidFill>
                <a:latin typeface="Arial"/>
                <a:cs typeface="Arial"/>
              </a:rPr>
              <a:t>Provider Shifts are Reshaping</a:t>
            </a:r>
            <a:r>
              <a:rPr lang="en-US" sz="3200" b="1" dirty="0">
                <a:solidFill>
                  <a:srgbClr val="0079C1"/>
                </a:solidFill>
                <a:latin typeface="Arial"/>
                <a:cs typeface="Arial"/>
              </a:rPr>
              <a:t> </a:t>
            </a:r>
            <a:r>
              <a:rPr lang="en-US" sz="3200" b="1" dirty="0" smtClean="0">
                <a:solidFill>
                  <a:srgbClr val="0079C1"/>
                </a:solidFill>
                <a:latin typeface="Arial"/>
                <a:cs typeface="Arial"/>
              </a:rPr>
              <a:t/>
            </a:r>
            <a:br>
              <a:rPr lang="en-US" sz="3200" b="1" dirty="0" smtClean="0">
                <a:solidFill>
                  <a:srgbClr val="0079C1"/>
                </a:solidFill>
                <a:latin typeface="Arial"/>
                <a:cs typeface="Arial"/>
              </a:rPr>
            </a:br>
            <a:r>
              <a:rPr lang="en-US" sz="3200" b="1" dirty="0" smtClean="0">
                <a:solidFill>
                  <a:srgbClr val="0079C1"/>
                </a:solidFill>
                <a:latin typeface="Arial"/>
                <a:cs typeface="Arial"/>
              </a:rPr>
              <a:t>the </a:t>
            </a:r>
            <a:r>
              <a:rPr lang="en-US" sz="3200" b="1" dirty="0">
                <a:solidFill>
                  <a:srgbClr val="0079C1"/>
                </a:solidFill>
                <a:latin typeface="Arial"/>
                <a:cs typeface="Arial"/>
              </a:rPr>
              <a:t>M</a:t>
            </a:r>
            <a:r>
              <a:rPr lang="en-US" sz="3200" b="1" dirty="0" smtClean="0">
                <a:solidFill>
                  <a:srgbClr val="0079C1"/>
                </a:solidFill>
                <a:latin typeface="Arial"/>
                <a:cs typeface="Arial"/>
              </a:rPr>
              <a:t>arket </a:t>
            </a:r>
            <a:r>
              <a:rPr lang="en-US" sz="3200" b="1" dirty="0">
                <a:solidFill>
                  <a:srgbClr val="0079C1"/>
                </a:solidFill>
                <a:latin typeface="Arial"/>
                <a:cs typeface="Arial"/>
              </a:rPr>
              <a:t>L</a:t>
            </a:r>
            <a:r>
              <a:rPr lang="en-US" sz="3200" b="1" dirty="0" smtClean="0">
                <a:solidFill>
                  <a:srgbClr val="0079C1"/>
                </a:solidFill>
                <a:latin typeface="Arial"/>
                <a:cs typeface="Arial"/>
              </a:rPr>
              <a:t>andscape </a:t>
            </a:r>
            <a:endParaRPr lang="en-US" sz="3200" b="1" dirty="0">
              <a:solidFill>
                <a:srgbClr val="0079C1"/>
              </a:solidFill>
              <a:latin typeface="Arial"/>
              <a:cs typeface="Arial"/>
            </a:endParaRPr>
          </a:p>
        </p:txBody>
      </p:sp>
      <p:sp>
        <p:nvSpPr>
          <p:cNvPr id="11" name="Slide Number Placeholder 10"/>
          <p:cNvSpPr>
            <a:spLocks noGrp="1"/>
          </p:cNvSpPr>
          <p:nvPr>
            <p:ph type="sldNum" sz="quarter" idx="12"/>
          </p:nvPr>
        </p:nvSpPr>
        <p:spPr/>
        <p:txBody>
          <a:bodyPr/>
          <a:lstStyle/>
          <a:p>
            <a:fld id="{619C2B5B-4A3D-460C-9E45-EFA142E7E789}" type="slidenum">
              <a:rPr lang="en-US" smtClean="0"/>
              <a:t>16</a:t>
            </a:fld>
            <a:endParaRPr lang="en-US"/>
          </a:p>
        </p:txBody>
      </p:sp>
      <p:grpSp>
        <p:nvGrpSpPr>
          <p:cNvPr id="18" name="Group 17"/>
          <p:cNvGrpSpPr/>
          <p:nvPr/>
        </p:nvGrpSpPr>
        <p:grpSpPr>
          <a:xfrm>
            <a:off x="2793615" y="1895704"/>
            <a:ext cx="3822700" cy="808200"/>
            <a:chOff x="2983355" y="0"/>
            <a:chExt cx="3548617" cy="905201"/>
          </a:xfrm>
          <a:scene3d>
            <a:camera prst="orthographicFront"/>
            <a:lightRig rig="threePt" dir="t">
              <a:rot lat="0" lon="0" rev="7500000"/>
            </a:lightRig>
          </a:scene3d>
        </p:grpSpPr>
        <p:sp>
          <p:nvSpPr>
            <p:cNvPr id="19" name="Chevron 18"/>
            <p:cNvSpPr/>
            <p:nvPr/>
          </p:nvSpPr>
          <p:spPr>
            <a:xfrm>
              <a:off x="2983355" y="0"/>
              <a:ext cx="3548617" cy="905201"/>
            </a:xfrm>
            <a:prstGeom prst="chevron">
              <a:avLst/>
            </a:prstGeom>
            <a:solidFill>
              <a:schemeClr val="accent1">
                <a:lumMod val="60000"/>
                <a:lumOff val="4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Chevron 4"/>
            <p:cNvSpPr/>
            <p:nvPr/>
          </p:nvSpPr>
          <p:spPr>
            <a:xfrm>
              <a:off x="3435956" y="0"/>
              <a:ext cx="2643416" cy="9052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t" anchorCtr="0">
              <a:noAutofit/>
            </a:bodyPr>
            <a:lstStyle/>
            <a:p>
              <a:pPr lvl="0" algn="ctr" defTabSz="711200">
                <a:lnSpc>
                  <a:spcPct val="90000"/>
                </a:lnSpc>
                <a:spcBef>
                  <a:spcPct val="0"/>
                </a:spcBef>
                <a:spcAft>
                  <a:spcPct val="35000"/>
                </a:spcAft>
              </a:pPr>
              <a:r>
                <a:rPr lang="en-US" sz="1400" b="1" kern="1200" dirty="0" smtClean="0">
                  <a:solidFill>
                    <a:srgbClr val="404040"/>
                  </a:solidFill>
                  <a:latin typeface="Arial"/>
                  <a:cs typeface="Arial"/>
                </a:rPr>
                <a:t>Value Based Payment Models</a:t>
              </a:r>
              <a:endParaRPr lang="en-US" sz="1400" b="1" kern="1200" dirty="0">
                <a:solidFill>
                  <a:srgbClr val="404040"/>
                </a:solidFill>
                <a:latin typeface="Arial"/>
                <a:cs typeface="Arial"/>
              </a:endParaRPr>
            </a:p>
          </p:txBody>
        </p:sp>
      </p:grpSp>
      <p:grpSp>
        <p:nvGrpSpPr>
          <p:cNvPr id="21" name="Group 20"/>
          <p:cNvGrpSpPr/>
          <p:nvPr/>
        </p:nvGrpSpPr>
        <p:grpSpPr>
          <a:xfrm>
            <a:off x="577255" y="1964879"/>
            <a:ext cx="2120900" cy="706600"/>
            <a:chOff x="1396" y="0"/>
            <a:chExt cx="4102679" cy="905201"/>
          </a:xfrm>
          <a:scene3d>
            <a:camera prst="orthographicFront"/>
            <a:lightRig rig="threePt" dir="t">
              <a:rot lat="0" lon="0" rev="7500000"/>
            </a:lightRig>
          </a:scene3d>
        </p:grpSpPr>
        <p:sp>
          <p:nvSpPr>
            <p:cNvPr id="22" name="Pentagon 21"/>
            <p:cNvSpPr/>
            <p:nvPr/>
          </p:nvSpPr>
          <p:spPr>
            <a:xfrm>
              <a:off x="1396" y="0"/>
              <a:ext cx="4102679" cy="905201"/>
            </a:xfrm>
            <a:prstGeom prst="homePlate">
              <a:avLst/>
            </a:prstGeom>
            <a:solidFill>
              <a:schemeClr val="bg1">
                <a:lumMod val="8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Pentagon 4"/>
            <p:cNvSpPr/>
            <p:nvPr/>
          </p:nvSpPr>
          <p:spPr>
            <a:xfrm>
              <a:off x="1396" y="0"/>
              <a:ext cx="3876379" cy="9052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r>
                <a:rPr lang="en-US" sz="1400" b="1" kern="1200" dirty="0" smtClean="0">
                  <a:solidFill>
                    <a:srgbClr val="404040"/>
                  </a:solidFill>
                  <a:latin typeface="Arial"/>
                  <a:cs typeface="Arial"/>
                </a:rPr>
                <a:t>Fee-For-Service</a:t>
              </a:r>
              <a:endParaRPr lang="en-US" sz="1400" b="1" kern="1200" dirty="0">
                <a:solidFill>
                  <a:srgbClr val="404040"/>
                </a:solidFill>
                <a:latin typeface="Arial"/>
                <a:cs typeface="Arial"/>
              </a:endParaRPr>
            </a:p>
          </p:txBody>
        </p:sp>
      </p:grpSp>
      <p:grpSp>
        <p:nvGrpSpPr>
          <p:cNvPr id="27" name="Group 26"/>
          <p:cNvGrpSpPr/>
          <p:nvPr/>
        </p:nvGrpSpPr>
        <p:grpSpPr>
          <a:xfrm>
            <a:off x="6660556" y="1901379"/>
            <a:ext cx="1993899" cy="808198"/>
            <a:chOff x="4231831" y="0"/>
            <a:chExt cx="2499141" cy="905201"/>
          </a:xfrm>
          <a:scene3d>
            <a:camera prst="orthographicFront"/>
            <a:lightRig rig="threePt" dir="t">
              <a:rot lat="0" lon="0" rev="7500000"/>
            </a:lightRig>
          </a:scene3d>
        </p:grpSpPr>
        <p:sp>
          <p:nvSpPr>
            <p:cNvPr id="28" name="Chevron 27"/>
            <p:cNvSpPr/>
            <p:nvPr/>
          </p:nvSpPr>
          <p:spPr>
            <a:xfrm>
              <a:off x="4231831" y="0"/>
              <a:ext cx="2499141" cy="905201"/>
            </a:xfrm>
            <a:prstGeom prst="chevron">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Chevron 4"/>
            <p:cNvSpPr/>
            <p:nvPr/>
          </p:nvSpPr>
          <p:spPr>
            <a:xfrm>
              <a:off x="4684432" y="0"/>
              <a:ext cx="1593940" cy="90520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r>
                <a:rPr lang="en-US" sz="1400" b="1" kern="1200" dirty="0" smtClean="0">
                  <a:solidFill>
                    <a:srgbClr val="404040"/>
                  </a:solidFill>
                  <a:latin typeface="Arial"/>
                  <a:cs typeface="Arial"/>
                </a:rPr>
                <a:t>Provider Health Plan </a:t>
              </a:r>
              <a:endParaRPr lang="en-US" sz="1400" b="1" kern="1200" dirty="0">
                <a:solidFill>
                  <a:srgbClr val="404040"/>
                </a:solidFill>
                <a:latin typeface="Arial"/>
                <a:cs typeface="Arial"/>
              </a:endParaRPr>
            </a:p>
          </p:txBody>
        </p:sp>
      </p:grpSp>
      <p:graphicFrame>
        <p:nvGraphicFramePr>
          <p:cNvPr id="32" name="Diagram 31"/>
          <p:cNvGraphicFramePr/>
          <p:nvPr>
            <p:extLst>
              <p:ext uri="{D42A27DB-BD31-4B8C-83A1-F6EECF244321}">
                <p14:modId xmlns:p14="http://schemas.microsoft.com/office/powerpoint/2010/main" val="4013085943"/>
              </p:ext>
            </p:extLst>
          </p:nvPr>
        </p:nvGraphicFramePr>
        <p:xfrm>
          <a:off x="3333055" y="2107901"/>
          <a:ext cx="2946400" cy="596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Right Arrow 41"/>
          <p:cNvSpPr/>
          <p:nvPr/>
        </p:nvSpPr>
        <p:spPr>
          <a:xfrm>
            <a:off x="2749374" y="2193480"/>
            <a:ext cx="377894" cy="214658"/>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987746" y="5296033"/>
            <a:ext cx="6984775" cy="523220"/>
          </a:xfrm>
          <a:prstGeom prst="rect">
            <a:avLst/>
          </a:prstGeom>
          <a:noFill/>
        </p:spPr>
        <p:txBody>
          <a:bodyPr wrap="square" rtlCol="0">
            <a:spAutoFit/>
          </a:bodyPr>
          <a:lstStyle/>
          <a:p>
            <a:pPr marL="171450" indent="-171450">
              <a:buFont typeface="Arial"/>
              <a:buChar char="•"/>
            </a:pPr>
            <a:r>
              <a:rPr lang="en-US" sz="1400" dirty="0" smtClean="0">
                <a:solidFill>
                  <a:srgbClr val="404040"/>
                </a:solidFill>
                <a:latin typeface="Arial"/>
                <a:cs typeface="Arial"/>
              </a:rPr>
              <a:t>Expect more than 50% of health care payments to be value-based by 2020</a:t>
            </a:r>
          </a:p>
          <a:p>
            <a:pPr marL="171450" indent="-171450">
              <a:buFont typeface="Arial"/>
              <a:buChar char="•"/>
            </a:pPr>
            <a:r>
              <a:rPr lang="en-US" sz="1400" dirty="0" smtClean="0">
                <a:solidFill>
                  <a:srgbClr val="404040"/>
                </a:solidFill>
                <a:latin typeface="Arial"/>
                <a:cs typeface="Arial"/>
              </a:rPr>
              <a:t>40% of health systems are projected to extend all the way to Provider Health Plans</a:t>
            </a:r>
          </a:p>
        </p:txBody>
      </p:sp>
      <p:sp>
        <p:nvSpPr>
          <p:cNvPr id="24" name="TextBox 23"/>
          <p:cNvSpPr txBox="1"/>
          <p:nvPr/>
        </p:nvSpPr>
        <p:spPr>
          <a:xfrm>
            <a:off x="2367433" y="1305287"/>
            <a:ext cx="4383385" cy="400110"/>
          </a:xfrm>
          <a:prstGeom prst="rect">
            <a:avLst/>
          </a:prstGeom>
          <a:noFill/>
        </p:spPr>
        <p:txBody>
          <a:bodyPr wrap="square" rtlCol="0">
            <a:spAutoFit/>
          </a:bodyPr>
          <a:lstStyle/>
          <a:p>
            <a:pPr algn="ctr"/>
            <a:r>
              <a:rPr lang="en-US" sz="2000" b="1" dirty="0">
                <a:solidFill>
                  <a:srgbClr val="404040"/>
                </a:solidFill>
                <a:latin typeface="Arial"/>
                <a:cs typeface="Arial"/>
              </a:rPr>
              <a:t>Provider </a:t>
            </a:r>
            <a:r>
              <a:rPr lang="en-US" sz="2000" b="1" dirty="0" smtClean="0">
                <a:solidFill>
                  <a:srgbClr val="404040"/>
                </a:solidFill>
                <a:latin typeface="Arial"/>
                <a:cs typeface="Arial"/>
              </a:rPr>
              <a:t>Risk Continuum </a:t>
            </a:r>
            <a:endParaRPr lang="en-US" sz="2000" dirty="0">
              <a:solidFill>
                <a:srgbClr val="404040"/>
              </a:solidFill>
              <a:latin typeface="Arial"/>
              <a:cs typeface="Arial"/>
            </a:endParaRPr>
          </a:p>
        </p:txBody>
      </p:sp>
      <p:sp>
        <p:nvSpPr>
          <p:cNvPr id="25" name="Right Arrow 24"/>
          <p:cNvSpPr/>
          <p:nvPr/>
        </p:nvSpPr>
        <p:spPr>
          <a:xfrm>
            <a:off x="6640555" y="2191471"/>
            <a:ext cx="356860" cy="216666"/>
          </a:xfrm>
          <a:prstGeom prst="rightArrow">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Triangle 34"/>
          <p:cNvSpPr/>
          <p:nvPr/>
        </p:nvSpPr>
        <p:spPr>
          <a:xfrm flipH="1">
            <a:off x="987265" y="4434656"/>
            <a:ext cx="6975442" cy="592149"/>
          </a:xfrm>
          <a:prstGeom prst="rtTriangle">
            <a:avLst/>
          </a:prstGeom>
          <a:gradFill flip="none" rotWithShape="1">
            <a:gsLst>
              <a:gs pos="0">
                <a:schemeClr val="accent5">
                  <a:lumMod val="75000"/>
                </a:scheme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3914158" y="4986713"/>
            <a:ext cx="1295677" cy="307777"/>
          </a:xfrm>
          <a:prstGeom prst="rect">
            <a:avLst/>
          </a:prstGeom>
          <a:noFill/>
        </p:spPr>
        <p:txBody>
          <a:bodyPr wrap="none" rtlCol="0">
            <a:spAutoFit/>
          </a:bodyPr>
          <a:lstStyle/>
          <a:p>
            <a:r>
              <a:rPr lang="en-US" sz="1400" i="1" dirty="0" smtClean="0">
                <a:solidFill>
                  <a:srgbClr val="404040"/>
                </a:solidFill>
                <a:latin typeface="Arial"/>
                <a:cs typeface="Arial"/>
              </a:rPr>
              <a:t>Provider Risk</a:t>
            </a:r>
            <a:endParaRPr lang="en-US" sz="1400" i="1" dirty="0">
              <a:solidFill>
                <a:srgbClr val="404040"/>
              </a:solidFill>
              <a:latin typeface="Arial"/>
              <a:cs typeface="Arial"/>
            </a:endParaRPr>
          </a:p>
        </p:txBody>
      </p:sp>
      <p:graphicFrame>
        <p:nvGraphicFramePr>
          <p:cNvPr id="9" name="Table 8"/>
          <p:cNvGraphicFramePr>
            <a:graphicFrameLocks noGrp="1"/>
          </p:cNvGraphicFramePr>
          <p:nvPr>
            <p:extLst>
              <p:ext uri="{D42A27DB-BD31-4B8C-83A1-F6EECF244321}">
                <p14:modId xmlns:p14="http://schemas.microsoft.com/office/powerpoint/2010/main" val="1612152549"/>
              </p:ext>
            </p:extLst>
          </p:nvPr>
        </p:nvGraphicFramePr>
        <p:xfrm>
          <a:off x="193950" y="2909671"/>
          <a:ext cx="2183978" cy="971079"/>
        </p:xfrm>
        <a:graphic>
          <a:graphicData uri="http://schemas.openxmlformats.org/drawingml/2006/table">
            <a:tbl>
              <a:tblPr firstRow="1" bandRow="1">
                <a:tableStyleId>{5C22544A-7EE6-4342-B048-85BDC9FD1C3A}</a:tableStyleId>
              </a:tblPr>
              <a:tblGrid>
                <a:gridCol w="2183978"/>
              </a:tblGrid>
              <a:tr h="971079">
                <a:tc>
                  <a:txBody>
                    <a:bodyPr/>
                    <a:lstStyle/>
                    <a:p>
                      <a:r>
                        <a:rPr lang="en-US" sz="1300" dirty="0" smtClean="0">
                          <a:latin typeface="Arial"/>
                          <a:cs typeface="Arial"/>
                        </a:rPr>
                        <a:t>Limited Network and  Direct Contracting with Employers </a:t>
                      </a:r>
                    </a:p>
                  </a:txBody>
                  <a:tcPr anchor="ctr">
                    <a:solidFill>
                      <a:srgbClr val="00B050"/>
                    </a:solid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954031449"/>
              </p:ext>
            </p:extLst>
          </p:nvPr>
        </p:nvGraphicFramePr>
        <p:xfrm>
          <a:off x="2377928" y="2909671"/>
          <a:ext cx="4629982" cy="971079"/>
        </p:xfrm>
        <a:graphic>
          <a:graphicData uri="http://schemas.openxmlformats.org/drawingml/2006/table">
            <a:tbl>
              <a:tblPr firstRow="1" bandRow="1">
                <a:tableStyleId>{5C22544A-7EE6-4342-B048-85BDC9FD1C3A}</a:tableStyleId>
              </a:tblPr>
              <a:tblGrid>
                <a:gridCol w="4629982"/>
              </a:tblGrid>
              <a:tr h="971079">
                <a:tc>
                  <a:txBody>
                    <a:bodyPr/>
                    <a:lstStyle/>
                    <a:p>
                      <a:r>
                        <a:rPr lang="en-US" sz="1300" dirty="0" smtClean="0">
                          <a:latin typeface="Arial"/>
                          <a:cs typeface="Arial"/>
                        </a:rPr>
                        <a:t>Commercial ACO, Medicare ACO, Pay-for-Performance, Patient Centered Medical Home, Clinically  Integrated System, Limited Network and  Direct Contracting with Employers etc.</a:t>
                      </a:r>
                    </a:p>
                  </a:txBody>
                  <a:tcPr anchor="ctr">
                    <a:solidFill>
                      <a:srgbClr val="00B050"/>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707492373"/>
              </p:ext>
            </p:extLst>
          </p:nvPr>
        </p:nvGraphicFramePr>
        <p:xfrm>
          <a:off x="7011161" y="2909671"/>
          <a:ext cx="1893744" cy="971079"/>
        </p:xfrm>
        <a:graphic>
          <a:graphicData uri="http://schemas.openxmlformats.org/drawingml/2006/table">
            <a:tbl>
              <a:tblPr firstRow="1" bandRow="1">
                <a:tableStyleId>{5C22544A-7EE6-4342-B048-85BDC9FD1C3A}</a:tableStyleId>
              </a:tblPr>
              <a:tblGrid>
                <a:gridCol w="1893744"/>
              </a:tblGrid>
              <a:tr h="971079">
                <a:tc>
                  <a:txBody>
                    <a:bodyPr/>
                    <a:lstStyle/>
                    <a:p>
                      <a:r>
                        <a:rPr lang="en-US" sz="1300" dirty="0" smtClean="0">
                          <a:latin typeface="Arial"/>
                          <a:cs typeface="Arial"/>
                        </a:rPr>
                        <a:t>HMO/PPO, Exchange, Med</a:t>
                      </a:r>
                      <a:r>
                        <a:rPr lang="en-US" sz="1300" baseline="0" dirty="0" smtClean="0">
                          <a:latin typeface="Arial"/>
                          <a:cs typeface="Arial"/>
                        </a:rPr>
                        <a:t> </a:t>
                      </a:r>
                      <a:r>
                        <a:rPr lang="en-US" sz="1300" dirty="0" smtClean="0">
                          <a:latin typeface="Arial"/>
                          <a:cs typeface="Arial"/>
                        </a:rPr>
                        <a:t>Advantage, etc.</a:t>
                      </a:r>
                    </a:p>
                  </a:txBody>
                  <a:tcPr anchor="ctr">
                    <a:solidFill>
                      <a:srgbClr val="00B050"/>
                    </a:solidFill>
                  </a:tcPr>
                </a:tc>
              </a:tr>
            </a:tbl>
          </a:graphicData>
        </a:graphic>
      </p:graphicFrame>
      <p:sp>
        <p:nvSpPr>
          <p:cNvPr id="41" name="Right Triangle 40"/>
          <p:cNvSpPr/>
          <p:nvPr/>
        </p:nvSpPr>
        <p:spPr>
          <a:xfrm rot="10800000" flipH="1">
            <a:off x="1072691" y="4221276"/>
            <a:ext cx="6975437" cy="592149"/>
          </a:xfrm>
          <a:prstGeom prst="rtTriangle">
            <a:avLst/>
          </a:prstGeom>
          <a:gradFill flip="none" rotWithShape="1">
            <a:gsLst>
              <a:gs pos="0">
                <a:schemeClr val="accent5">
                  <a:lumMod val="75000"/>
                </a:scheme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3607376" y="3893958"/>
            <a:ext cx="1934924" cy="307777"/>
          </a:xfrm>
          <a:prstGeom prst="rect">
            <a:avLst/>
          </a:prstGeom>
          <a:noFill/>
        </p:spPr>
        <p:txBody>
          <a:bodyPr wrap="none" rtlCol="0">
            <a:spAutoFit/>
          </a:bodyPr>
          <a:lstStyle/>
          <a:p>
            <a:r>
              <a:rPr lang="en-US" sz="1400" i="1" dirty="0" smtClean="0">
                <a:solidFill>
                  <a:srgbClr val="404040"/>
                </a:solidFill>
                <a:latin typeface="Arial"/>
                <a:cs typeface="Arial"/>
              </a:rPr>
              <a:t>Health Plan Influence</a:t>
            </a:r>
            <a:endParaRPr lang="en-US" sz="1400" i="1" dirty="0">
              <a:solidFill>
                <a:srgbClr val="404040"/>
              </a:solidFill>
              <a:latin typeface="Arial"/>
              <a:cs typeface="Arial"/>
            </a:endParaRPr>
          </a:p>
        </p:txBody>
      </p:sp>
      <p:sp>
        <p:nvSpPr>
          <p:cNvPr id="47" name="TextBox 46"/>
          <p:cNvSpPr txBox="1"/>
          <p:nvPr/>
        </p:nvSpPr>
        <p:spPr>
          <a:xfrm>
            <a:off x="1072690" y="3923226"/>
            <a:ext cx="553908" cy="307777"/>
          </a:xfrm>
          <a:prstGeom prst="rect">
            <a:avLst/>
          </a:prstGeom>
          <a:noFill/>
        </p:spPr>
        <p:txBody>
          <a:bodyPr wrap="none" rtlCol="0">
            <a:spAutoFit/>
          </a:bodyPr>
          <a:lstStyle/>
          <a:p>
            <a:r>
              <a:rPr lang="en-US" sz="1400" dirty="0" smtClean="0">
                <a:solidFill>
                  <a:srgbClr val="404040"/>
                </a:solidFill>
                <a:latin typeface="Arial"/>
                <a:cs typeface="Arial"/>
              </a:rPr>
              <a:t>High</a:t>
            </a:r>
            <a:endParaRPr lang="en-US" sz="1400" dirty="0">
              <a:solidFill>
                <a:srgbClr val="404040"/>
              </a:solidFill>
              <a:latin typeface="Arial"/>
              <a:cs typeface="Arial"/>
            </a:endParaRPr>
          </a:p>
        </p:txBody>
      </p:sp>
      <p:sp>
        <p:nvSpPr>
          <p:cNvPr id="48" name="TextBox 47"/>
          <p:cNvSpPr txBox="1"/>
          <p:nvPr/>
        </p:nvSpPr>
        <p:spPr>
          <a:xfrm>
            <a:off x="7419821" y="3920259"/>
            <a:ext cx="514020" cy="307777"/>
          </a:xfrm>
          <a:prstGeom prst="rect">
            <a:avLst/>
          </a:prstGeom>
          <a:noFill/>
        </p:spPr>
        <p:txBody>
          <a:bodyPr wrap="none" rtlCol="0">
            <a:spAutoFit/>
          </a:bodyPr>
          <a:lstStyle/>
          <a:p>
            <a:r>
              <a:rPr lang="en-US" sz="1400" dirty="0" smtClean="0">
                <a:solidFill>
                  <a:srgbClr val="404040"/>
                </a:solidFill>
                <a:latin typeface="Arial"/>
                <a:cs typeface="Arial"/>
              </a:rPr>
              <a:t>Low</a:t>
            </a:r>
            <a:endParaRPr lang="en-US" sz="1400" dirty="0">
              <a:solidFill>
                <a:srgbClr val="404040"/>
              </a:solidFill>
              <a:latin typeface="Arial"/>
              <a:cs typeface="Arial"/>
            </a:endParaRPr>
          </a:p>
        </p:txBody>
      </p:sp>
      <p:sp>
        <p:nvSpPr>
          <p:cNvPr id="49" name="TextBox 48"/>
          <p:cNvSpPr txBox="1"/>
          <p:nvPr/>
        </p:nvSpPr>
        <p:spPr>
          <a:xfrm>
            <a:off x="7419821" y="5020961"/>
            <a:ext cx="553908" cy="307777"/>
          </a:xfrm>
          <a:prstGeom prst="rect">
            <a:avLst/>
          </a:prstGeom>
          <a:noFill/>
        </p:spPr>
        <p:txBody>
          <a:bodyPr wrap="none" rtlCol="0">
            <a:spAutoFit/>
          </a:bodyPr>
          <a:lstStyle/>
          <a:p>
            <a:r>
              <a:rPr lang="en-US" sz="1400" dirty="0" smtClean="0">
                <a:solidFill>
                  <a:srgbClr val="404040"/>
                </a:solidFill>
                <a:latin typeface="Arial"/>
                <a:cs typeface="Arial"/>
              </a:rPr>
              <a:t>High</a:t>
            </a:r>
            <a:endParaRPr lang="en-US" sz="1400" dirty="0">
              <a:solidFill>
                <a:srgbClr val="404040"/>
              </a:solidFill>
              <a:latin typeface="Arial"/>
              <a:cs typeface="Arial"/>
            </a:endParaRPr>
          </a:p>
        </p:txBody>
      </p:sp>
      <p:sp>
        <p:nvSpPr>
          <p:cNvPr id="50" name="TextBox 49"/>
          <p:cNvSpPr txBox="1"/>
          <p:nvPr/>
        </p:nvSpPr>
        <p:spPr>
          <a:xfrm>
            <a:off x="1072690" y="4996064"/>
            <a:ext cx="514020" cy="307777"/>
          </a:xfrm>
          <a:prstGeom prst="rect">
            <a:avLst/>
          </a:prstGeom>
          <a:noFill/>
        </p:spPr>
        <p:txBody>
          <a:bodyPr wrap="none" rtlCol="0">
            <a:spAutoFit/>
          </a:bodyPr>
          <a:lstStyle/>
          <a:p>
            <a:r>
              <a:rPr lang="en-US" sz="1400" dirty="0" smtClean="0">
                <a:solidFill>
                  <a:srgbClr val="404040"/>
                </a:solidFill>
                <a:latin typeface="Arial"/>
                <a:cs typeface="Arial"/>
              </a:rPr>
              <a:t>Low</a:t>
            </a:r>
            <a:endParaRPr lang="en-US" sz="1400" dirty="0">
              <a:solidFill>
                <a:srgbClr val="404040"/>
              </a:solidFill>
              <a:latin typeface="Arial"/>
              <a:cs typeface="Arial"/>
            </a:endParaRPr>
          </a:p>
        </p:txBody>
      </p:sp>
    </p:spTree>
    <p:extLst>
      <p:ext uri="{BB962C8B-B14F-4D97-AF65-F5344CB8AC3E}">
        <p14:creationId xmlns:p14="http://schemas.microsoft.com/office/powerpoint/2010/main" val="12262414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P spid="42" grpId="0" animBg="1"/>
      <p:bldP spid="44" grpId="0"/>
      <p:bldP spid="24" grpId="0"/>
      <p:bldP spid="25" grpId="0" animBg="1"/>
      <p:bldP spid="35" grpId="0" animBg="1"/>
      <p:bldP spid="38" grpId="0"/>
      <p:bldP spid="41" grpId="0" animBg="1"/>
      <p:bldP spid="46" grpId="0"/>
      <p:bldP spid="47" grpId="0"/>
      <p:bldP spid="48" grpId="0"/>
      <p:bldP spid="49"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5268"/>
            <a:ext cx="9144000" cy="1325563"/>
          </a:xfrm>
        </p:spPr>
        <p:txBody>
          <a:bodyPr>
            <a:normAutofit/>
          </a:bodyPr>
          <a:lstStyle/>
          <a:p>
            <a:pPr algn="ctr"/>
            <a:r>
              <a:rPr lang="en-US" sz="3200" b="1" dirty="0" smtClean="0">
                <a:solidFill>
                  <a:srgbClr val="0079C1"/>
                </a:solidFill>
                <a:latin typeface="Arial"/>
                <a:cs typeface="Arial"/>
              </a:rPr>
              <a:t>Two Market </a:t>
            </a:r>
            <a:r>
              <a:rPr lang="en-US" sz="3200" b="1" dirty="0">
                <a:solidFill>
                  <a:srgbClr val="0079C1"/>
                </a:solidFill>
                <a:latin typeface="Arial"/>
                <a:cs typeface="Arial"/>
              </a:rPr>
              <a:t>R</a:t>
            </a:r>
            <a:r>
              <a:rPr lang="en-US" sz="3200" b="1" dirty="0" smtClean="0">
                <a:solidFill>
                  <a:srgbClr val="0079C1"/>
                </a:solidFill>
                <a:latin typeface="Arial"/>
                <a:cs typeface="Arial"/>
              </a:rPr>
              <a:t>ealities Driving the </a:t>
            </a:r>
            <a:br>
              <a:rPr lang="en-US" sz="3200" b="1" dirty="0" smtClean="0">
                <a:solidFill>
                  <a:srgbClr val="0079C1"/>
                </a:solidFill>
                <a:latin typeface="Arial"/>
                <a:cs typeface="Arial"/>
              </a:rPr>
            </a:br>
            <a:r>
              <a:rPr lang="en-US" sz="3200" b="1" dirty="0" smtClean="0">
                <a:solidFill>
                  <a:srgbClr val="0079C1"/>
                </a:solidFill>
                <a:latin typeface="Arial"/>
                <a:cs typeface="Arial"/>
              </a:rPr>
              <a:t>CoreSource Future </a:t>
            </a:r>
            <a:r>
              <a:rPr lang="en-US" sz="3200" b="1" dirty="0">
                <a:solidFill>
                  <a:srgbClr val="0079C1"/>
                </a:solidFill>
                <a:latin typeface="Arial"/>
                <a:cs typeface="Arial"/>
              </a:rPr>
              <a:t>S</a:t>
            </a:r>
            <a:r>
              <a:rPr lang="en-US" sz="3200" b="1" dirty="0" smtClean="0">
                <a:solidFill>
                  <a:srgbClr val="0079C1"/>
                </a:solidFill>
                <a:latin typeface="Arial"/>
                <a:cs typeface="Arial"/>
              </a:rPr>
              <a:t>trategy</a:t>
            </a:r>
            <a:endParaRPr lang="en-US" sz="3200" b="1" dirty="0">
              <a:solidFill>
                <a:srgbClr val="0079C1"/>
              </a:solidFill>
              <a:latin typeface="Arial"/>
              <a:cs typeface="Arial"/>
            </a:endParaRPr>
          </a:p>
        </p:txBody>
      </p:sp>
      <p:sp>
        <p:nvSpPr>
          <p:cNvPr id="2" name="Slide Number Placeholder 1"/>
          <p:cNvSpPr>
            <a:spLocks noGrp="1"/>
          </p:cNvSpPr>
          <p:nvPr>
            <p:ph type="sldNum" sz="quarter" idx="12"/>
          </p:nvPr>
        </p:nvSpPr>
        <p:spPr/>
        <p:txBody>
          <a:bodyPr/>
          <a:lstStyle/>
          <a:p>
            <a:fld id="{619C2B5B-4A3D-460C-9E45-EFA142E7E789}"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23477349"/>
              </p:ext>
            </p:extLst>
          </p:nvPr>
        </p:nvGraphicFramePr>
        <p:xfrm>
          <a:off x="470355" y="1642208"/>
          <a:ext cx="8278251" cy="3108960"/>
        </p:xfrm>
        <a:graphic>
          <a:graphicData uri="http://schemas.openxmlformats.org/drawingml/2006/table">
            <a:tbl>
              <a:tblPr/>
              <a:tblGrid>
                <a:gridCol w="376284"/>
                <a:gridCol w="3468870"/>
                <a:gridCol w="4433097"/>
              </a:tblGrid>
              <a:tr h="0">
                <a:tc gridSpan="2">
                  <a:txBody>
                    <a:bodyPr/>
                    <a:lstStyle/>
                    <a:p>
                      <a:pPr marL="0" marR="0" lvl="0" indent="0" algn="l" defTabSz="8810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404040"/>
                          </a:solidFill>
                          <a:effectLst/>
                          <a:latin typeface="Arial"/>
                          <a:ea typeface="Arial Unicode MS" pitchFamily="34" charset="-128"/>
                          <a:cs typeface="Arial"/>
                        </a:rPr>
                        <a:t>Critical Market Drives</a:t>
                      </a:r>
                    </a:p>
                  </a:txBody>
                  <a:tcP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0" marR="0" lvl="0" indent="0" algn="ctr" defTabSz="881063"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normalizeH="0" baseline="0" dirty="0" smtClean="0">
                        <a:ln>
                          <a:noFill/>
                        </a:ln>
                        <a:solidFill>
                          <a:srgbClr val="404040"/>
                        </a:solidFill>
                        <a:effectLst/>
                        <a:latin typeface="Arial"/>
                        <a:ea typeface="Arial Unicode MS" pitchFamily="34" charset="-128"/>
                        <a:cs typeface="Arial"/>
                      </a:endParaRPr>
                    </a:p>
                  </a:txBody>
                  <a:tcPr marL="36576" marR="36576" marT="36576" marB="36576" anchor="ct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881063" rtl="0" eaLnBrk="1" fontAlgn="base" latinLnBrk="0" hangingPunct="1">
                        <a:lnSpc>
                          <a:spcPct val="100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404040"/>
                          </a:solidFill>
                          <a:effectLst/>
                          <a:latin typeface="Arial"/>
                          <a:ea typeface="Arial Unicode MS" pitchFamily="34" charset="-128"/>
                          <a:cs typeface="Arial"/>
                        </a:rPr>
                        <a:t>Implications</a:t>
                      </a:r>
                    </a:p>
                  </a:txBody>
                  <a:tcP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accent1">
                        <a:lumMod val="20000"/>
                        <a:lumOff val="80000"/>
                      </a:schemeClr>
                    </a:solidFill>
                  </a:tcPr>
                </a:tc>
              </a:tr>
              <a:tr h="414121">
                <a:tc>
                  <a:txBody>
                    <a:bodyPr/>
                    <a:lstStyle/>
                    <a:p>
                      <a:r>
                        <a:rPr lang="en-US" sz="3200" dirty="0" smtClean="0">
                          <a:solidFill>
                            <a:srgbClr val="404040"/>
                          </a:solidFill>
                          <a:latin typeface="Arial"/>
                          <a:cs typeface="Arial"/>
                        </a:rPr>
                        <a:t>1</a:t>
                      </a:r>
                      <a:endParaRPr lang="en-US" sz="3200" dirty="0">
                        <a:solidFill>
                          <a:srgbClr val="404040"/>
                        </a:solidFill>
                        <a:latin typeface="Arial"/>
                        <a:cs typeface="Arial"/>
                      </a:endParaRPr>
                    </a:p>
                  </a:txBody>
                  <a:tcPr marT="0"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r>
                        <a:rPr lang="en-US" sz="1600" b="1" dirty="0" smtClean="0">
                          <a:solidFill>
                            <a:srgbClr val="0079C1"/>
                          </a:solidFill>
                          <a:latin typeface="Arial"/>
                          <a:cs typeface="Arial"/>
                        </a:rPr>
                        <a:t>The self-insured employer market is competitive and growing modestly </a:t>
                      </a:r>
                    </a:p>
                  </a:txBody>
                  <a:tcP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285750" lvl="0" indent="-285750">
                        <a:spcAft>
                          <a:spcPts val="600"/>
                        </a:spcAft>
                        <a:buFont typeface="Arial" panose="020B0604020202020204" pitchFamily="34" charset="0"/>
                        <a:buChar char="•"/>
                      </a:pPr>
                      <a:r>
                        <a:rPr lang="en-US" sz="1600" dirty="0" smtClean="0">
                          <a:solidFill>
                            <a:srgbClr val="404040"/>
                          </a:solidFill>
                          <a:latin typeface="Arial"/>
                          <a:cs typeface="Arial"/>
                        </a:rPr>
                        <a:t>CoreSource is responding to competition from consolidating BUCA/ASO and Regional TPA solutions</a:t>
                      </a:r>
                    </a:p>
                    <a:p>
                      <a:pPr marL="285750" lvl="0" indent="-285750">
                        <a:spcAft>
                          <a:spcPts val="600"/>
                        </a:spcAft>
                        <a:buFont typeface="Arial" panose="020B0604020202020204" pitchFamily="34" charset="0"/>
                        <a:buChar char="•"/>
                      </a:pPr>
                      <a:r>
                        <a:rPr lang="en-US" sz="1600" dirty="0" smtClean="0">
                          <a:solidFill>
                            <a:srgbClr val="404040"/>
                          </a:solidFill>
                          <a:latin typeface="Arial"/>
                          <a:cs typeface="Arial"/>
                        </a:rPr>
                        <a:t>To maximize growth opportunity,</a:t>
                      </a:r>
                      <a:r>
                        <a:rPr lang="en-US" sz="1600" baseline="0" dirty="0" smtClean="0">
                          <a:solidFill>
                            <a:srgbClr val="404040"/>
                          </a:solidFill>
                          <a:latin typeface="Arial"/>
                          <a:cs typeface="Arial"/>
                        </a:rPr>
                        <a:t> investing in differentiated innovations to</a:t>
                      </a:r>
                      <a:r>
                        <a:rPr lang="en-US" sz="1600" dirty="0" smtClean="0">
                          <a:solidFill>
                            <a:srgbClr val="404040"/>
                          </a:solidFill>
                          <a:latin typeface="Arial"/>
                          <a:cs typeface="Arial"/>
                        </a:rPr>
                        <a:t> gain share</a:t>
                      </a:r>
                    </a:p>
                  </a:txBody>
                  <a:tcP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r h="0">
                <a:tc>
                  <a:txBody>
                    <a:bodyPr/>
                    <a:lstStyle/>
                    <a:p>
                      <a:r>
                        <a:rPr lang="en-US" sz="3200" dirty="0" smtClean="0">
                          <a:solidFill>
                            <a:srgbClr val="404040"/>
                          </a:solidFill>
                          <a:latin typeface="Arial"/>
                          <a:cs typeface="Arial"/>
                        </a:rPr>
                        <a:t>2</a:t>
                      </a:r>
                    </a:p>
                  </a:txBody>
                  <a:tcPr marT="0"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79C1"/>
                          </a:solidFill>
                          <a:latin typeface="Arial"/>
                          <a:cs typeface="Arial"/>
                        </a:rPr>
                        <a:t>The role of providers in the healthcare system is changing with the drive toward value-based payment models </a:t>
                      </a:r>
                    </a:p>
                  </a:txBody>
                  <a:tcP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c>
                  <a:txBody>
                    <a:bodyPr/>
                    <a:lstStyle/>
                    <a:p>
                      <a:pPr marL="285750" lvl="0" indent="-285750" algn="l" defTabSz="914400" rtl="0" eaLnBrk="1" latinLnBrk="0" hangingPunct="1">
                        <a:spcAft>
                          <a:spcPts val="600"/>
                        </a:spcAft>
                        <a:buFont typeface="Arial" panose="020B0604020202020204" pitchFamily="34" charset="0"/>
                        <a:buChar char="•"/>
                      </a:pPr>
                      <a:r>
                        <a:rPr lang="en-US" sz="1600" kern="1200" dirty="0" smtClean="0">
                          <a:solidFill>
                            <a:srgbClr val="404040"/>
                          </a:solidFill>
                          <a:latin typeface="Arial"/>
                          <a:ea typeface="+mn-ea"/>
                          <a:cs typeface="Arial"/>
                        </a:rPr>
                        <a:t>CoreSource is supporting</a:t>
                      </a:r>
                      <a:r>
                        <a:rPr lang="en-US" sz="1600" kern="1200" baseline="0" dirty="0" smtClean="0">
                          <a:solidFill>
                            <a:srgbClr val="404040"/>
                          </a:solidFill>
                          <a:latin typeface="Arial"/>
                          <a:ea typeface="+mn-ea"/>
                          <a:cs typeface="Arial"/>
                        </a:rPr>
                        <a:t> the </a:t>
                      </a:r>
                      <a:r>
                        <a:rPr lang="en-US" sz="1600" kern="1200" dirty="0" smtClean="0">
                          <a:solidFill>
                            <a:srgbClr val="404040"/>
                          </a:solidFill>
                          <a:latin typeface="Arial"/>
                          <a:ea typeface="+mn-ea"/>
                          <a:cs typeface="Arial"/>
                        </a:rPr>
                        <a:t>evolving needs of existing Provider-Employers which make up 20+% of</a:t>
                      </a:r>
                      <a:r>
                        <a:rPr lang="en-US" sz="1600" kern="1200" baseline="0" dirty="0" smtClean="0">
                          <a:solidFill>
                            <a:srgbClr val="404040"/>
                          </a:solidFill>
                          <a:latin typeface="Arial"/>
                          <a:ea typeface="+mn-ea"/>
                          <a:cs typeface="Arial"/>
                        </a:rPr>
                        <a:t> clients</a:t>
                      </a:r>
                      <a:endParaRPr lang="en-US" sz="1600" kern="1200" dirty="0" smtClean="0">
                        <a:solidFill>
                          <a:srgbClr val="404040"/>
                        </a:solidFill>
                        <a:latin typeface="Arial"/>
                        <a:ea typeface="+mn-ea"/>
                        <a:cs typeface="Arial"/>
                      </a:endParaRPr>
                    </a:p>
                    <a:p>
                      <a:pPr marL="285750" lvl="0" indent="-285750" algn="l" defTabSz="914400" rtl="0" eaLnBrk="1" latinLnBrk="0" hangingPunct="1">
                        <a:spcAft>
                          <a:spcPts val="600"/>
                        </a:spcAft>
                        <a:buFont typeface="Arial" panose="020B0604020202020204" pitchFamily="34" charset="0"/>
                        <a:buChar char="•"/>
                      </a:pPr>
                      <a:r>
                        <a:rPr lang="en-US" sz="1600" kern="1200" dirty="0" smtClean="0">
                          <a:solidFill>
                            <a:srgbClr val="404040"/>
                          </a:solidFill>
                          <a:latin typeface="Arial"/>
                          <a:ea typeface="+mn-ea"/>
                          <a:cs typeface="Arial"/>
                        </a:rPr>
                        <a:t>There</a:t>
                      </a:r>
                      <a:r>
                        <a:rPr lang="en-US" sz="1600" kern="1200" baseline="0" dirty="0" smtClean="0">
                          <a:solidFill>
                            <a:srgbClr val="404040"/>
                          </a:solidFill>
                          <a:latin typeface="Arial"/>
                          <a:ea typeface="+mn-ea"/>
                          <a:cs typeface="Arial"/>
                        </a:rPr>
                        <a:t> is an </a:t>
                      </a:r>
                      <a:r>
                        <a:rPr lang="en-US" sz="1600" kern="1200" dirty="0" smtClean="0">
                          <a:solidFill>
                            <a:srgbClr val="404040"/>
                          </a:solidFill>
                          <a:latin typeface="Arial"/>
                          <a:ea typeface="+mn-ea"/>
                          <a:cs typeface="Arial"/>
                        </a:rPr>
                        <a:t>opportunity to deepen support of Providers in their changing role</a:t>
                      </a:r>
                      <a:endParaRPr lang="en-US" sz="1600" kern="1200" dirty="0">
                        <a:solidFill>
                          <a:srgbClr val="404040"/>
                        </a:solidFill>
                        <a:latin typeface="Arial"/>
                        <a:ea typeface="+mn-ea"/>
                        <a:cs typeface="Arial"/>
                      </a:endParaRPr>
                    </a:p>
                  </a:txBody>
                  <a:tcPr horzOverflow="overflow">
                    <a:lnL>
                      <a:noFill/>
                    </a:lnL>
                    <a:lnR w="12700" cap="flat" cmpd="sng" algn="ctr">
                      <a:no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47553460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72368075"/>
              </p:ext>
            </p:extLst>
          </p:nvPr>
        </p:nvGraphicFramePr>
        <p:xfrm>
          <a:off x="762000" y="1726610"/>
          <a:ext cx="7620000" cy="1530580"/>
        </p:xfrm>
        <a:graphic>
          <a:graphicData uri="http://schemas.openxmlformats.org/drawingml/2006/table">
            <a:tbl>
              <a:tblPr firstRow="1" bandRow="1"/>
              <a:tblGrid>
                <a:gridCol w="826902"/>
                <a:gridCol w="2535352"/>
                <a:gridCol w="941872"/>
                <a:gridCol w="2502232"/>
                <a:gridCol w="813642"/>
              </a:tblGrid>
              <a:tr h="260455">
                <a:tc>
                  <a:txBody>
                    <a:bodyPr/>
                    <a:lstStyle/>
                    <a:p>
                      <a:pPr marL="0" indent="0" algn="ctr">
                        <a:buFont typeface="Arial" panose="020B0604020202020204" pitchFamily="34" charset="0"/>
                        <a:buNone/>
                      </a:pPr>
                      <a:endParaRPr lang="en-US" sz="1600" b="1" dirty="0">
                        <a:latin typeface="Arial"/>
                        <a:cs typeface="Arial"/>
                      </a:endParaRPr>
                    </a:p>
                  </a:txBody>
                  <a:tcPr marL="0" marR="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dirty="0" smtClean="0">
                          <a:solidFill>
                            <a:srgbClr val="404040"/>
                          </a:solidFill>
                          <a:latin typeface="Arial"/>
                          <a:cs typeface="Arial"/>
                        </a:rPr>
                        <a:t>VS BUCA</a:t>
                      </a:r>
                    </a:p>
                  </a:txBody>
                  <a:tcPr marL="0" marR="0" marT="0" marB="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2000" b="1"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400" b="1" dirty="0" smtClean="0">
                          <a:solidFill>
                            <a:srgbClr val="404040"/>
                          </a:solidFill>
                          <a:latin typeface="Arial"/>
                          <a:cs typeface="Arial"/>
                        </a:rPr>
                        <a:t>VS TPA</a:t>
                      </a:r>
                      <a:endParaRPr lang="en-US" sz="1400" b="1" dirty="0">
                        <a:solidFill>
                          <a:srgbClr val="404040"/>
                        </a:solidFill>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endParaRPr lang="en-US" sz="1600" b="1"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4260">
                <a:tc>
                  <a:txBody>
                    <a:bodyPr/>
                    <a:lstStyle/>
                    <a:p>
                      <a:pPr marL="0" indent="0" algn="ctr">
                        <a:buFont typeface="Arial" panose="020B0604020202020204" pitchFamily="34" charset="0"/>
                        <a:buNone/>
                      </a:pPr>
                      <a:endParaRPr lang="en-US" sz="1800" b="1" kern="1200" dirty="0">
                        <a:solidFill>
                          <a:schemeClr val="tx1"/>
                        </a:solidFill>
                        <a:latin typeface="Arial"/>
                        <a:ea typeface="+mn-ea"/>
                        <a:cs typeface="Arial"/>
                      </a:endParaRPr>
                    </a:p>
                  </a:txBody>
                  <a:tcPr marL="45720" marR="45720" anchor="ctr">
                    <a:lnL w="12700" cap="flat" cmpd="sng" algn="ctr">
                      <a:no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kern="1200" dirty="0" smtClean="0">
                          <a:solidFill>
                            <a:srgbClr val="404040"/>
                          </a:solidFill>
                          <a:latin typeface="Arial"/>
                          <a:ea typeface="+mn-ea"/>
                          <a:cs typeface="Arial"/>
                        </a:rPr>
                        <a:t>Flexible Configuration </a:t>
                      </a:r>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solidFill>
                        <a:srgbClr val="201F1C"/>
                      </a:solid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endParaRPr lang="en-US" sz="1400" b="1" dirty="0">
                        <a:latin typeface="Arial"/>
                        <a:cs typeface="Arial"/>
                      </a:endParaRPr>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500" b="1" kern="1200" dirty="0" smtClean="0">
                          <a:solidFill>
                            <a:srgbClr val="404040"/>
                          </a:solidFill>
                          <a:latin typeface="Arial"/>
                          <a:ea typeface="+mn-ea"/>
                          <a:cs typeface="Arial"/>
                        </a:rPr>
                        <a:t>Scope of Services</a:t>
                      </a:r>
                      <a:endParaRPr lang="en-US" sz="1500" b="1" kern="1200" dirty="0">
                        <a:solidFill>
                          <a:srgbClr val="404040"/>
                        </a:solidFill>
                        <a:latin typeface="Arial"/>
                        <a:ea typeface="+mn-ea"/>
                        <a:cs typeface="Arial"/>
                      </a:endParaRPr>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solidFill>
                        <a:srgbClr val="201F1C"/>
                      </a:solid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Arial"/>
                        <a:cs typeface="Arial"/>
                      </a:endParaRPr>
                    </a:p>
                  </a:txBody>
                  <a:tcPr marL="45720" marR="45720" anchor="ctr">
                    <a:lnL w="12700" cap="flat" cmpd="sng" algn="ctr">
                      <a:solidFill>
                        <a:srgbClr val="201F1C"/>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9105">
                <a:tc gridSpan="2">
                  <a:txBody>
                    <a:bodyPr/>
                    <a:lstStyle/>
                    <a:p>
                      <a:endParaRPr lang="en-US" dirty="0">
                        <a:latin typeface="Arial"/>
                        <a:cs typeface="Aria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indent="0">
                        <a:buFont typeface="Arial" panose="020B0604020202020204" pitchFamily="34" charset="0"/>
                        <a:buNone/>
                      </a:pPr>
                      <a:endParaRPr lang="en-US" sz="1300" b="1" baseline="0" dirty="0" smtClean="0">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latin typeface="Arial"/>
                        <a:cs typeface="Arial"/>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01F1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89105">
                <a:tc gridSpan="2">
                  <a:txBody>
                    <a:bodyPr/>
                    <a:lstStyle/>
                    <a:p>
                      <a:endParaRPr lang="en-US" dirty="0">
                        <a:latin typeface="Arial"/>
                        <a:cs typeface="Arial"/>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indent="0">
                        <a:buFont typeface="Arial" panose="020B0604020202020204" pitchFamily="34" charset="0"/>
                        <a:buNone/>
                      </a:pPr>
                      <a:endParaRPr lang="en-US" sz="1300" b="1" baseline="0" dirty="0" smtClean="0">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dirty="0">
                        <a:latin typeface="Arial"/>
                        <a:cs typeface="Arial"/>
                      </a:endParaRPr>
                    </a:p>
                  </a:txBody>
                  <a:tcPr marL="45720" marR="4572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67830771"/>
              </p:ext>
            </p:extLst>
          </p:nvPr>
        </p:nvGraphicFramePr>
        <p:xfrm>
          <a:off x="2857500" y="4155448"/>
          <a:ext cx="3429000" cy="705480"/>
        </p:xfrm>
        <a:graphic>
          <a:graphicData uri="http://schemas.openxmlformats.org/drawingml/2006/table">
            <a:tbl>
              <a:tblPr firstRow="1" bandRow="1"/>
              <a:tblGrid>
                <a:gridCol w="3429000"/>
              </a:tblGrid>
              <a:tr h="705480">
                <a:tc>
                  <a:txBody>
                    <a:bodyPr/>
                    <a:lstStyle/>
                    <a:p>
                      <a:pPr marL="0" indent="0" algn="ctr">
                        <a:buFont typeface="Arial" panose="020B0604020202020204" pitchFamily="34" charset="0"/>
                        <a:buNone/>
                      </a:pPr>
                      <a:r>
                        <a:rPr lang="en-US" sz="1500" b="1" baseline="0" dirty="0" smtClean="0">
                          <a:solidFill>
                            <a:srgbClr val="404040"/>
                          </a:solidFill>
                          <a:latin typeface="Arial"/>
                          <a:cs typeface="Arial"/>
                        </a:rPr>
                        <a:t>Medical Benefits Management</a:t>
                      </a:r>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solidFill>
                        <a:srgbClr val="201F1C"/>
                      </a:solid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7" name="TextBox 6"/>
          <p:cNvSpPr txBox="1"/>
          <p:nvPr/>
        </p:nvSpPr>
        <p:spPr>
          <a:xfrm>
            <a:off x="513748" y="4486536"/>
            <a:ext cx="1484162" cy="784830"/>
          </a:xfrm>
          <a:prstGeom prst="rect">
            <a:avLst/>
          </a:prstGeom>
          <a:noFill/>
          <a:ln>
            <a:noFill/>
          </a:ln>
        </p:spPr>
        <p:txBody>
          <a:bodyPr wrap="square" rtlCol="0">
            <a:spAutoFit/>
          </a:bodyPr>
          <a:lstStyle/>
          <a:p>
            <a:pPr algn="ctr"/>
            <a:r>
              <a:rPr lang="en-US" sz="1500" b="1" i="1" dirty="0" smtClean="0">
                <a:solidFill>
                  <a:srgbClr val="2F5597"/>
                </a:solidFill>
                <a:latin typeface="Arial"/>
                <a:cs typeface="Arial"/>
              </a:rPr>
              <a:t>Compete better with BUCA </a:t>
            </a:r>
          </a:p>
        </p:txBody>
      </p:sp>
      <p:sp>
        <p:nvSpPr>
          <p:cNvPr id="10" name="TextBox 9"/>
          <p:cNvSpPr txBox="1"/>
          <p:nvPr/>
        </p:nvSpPr>
        <p:spPr>
          <a:xfrm>
            <a:off x="6854627" y="4489704"/>
            <a:ext cx="1550862" cy="1070447"/>
          </a:xfrm>
          <a:prstGeom prst="rect">
            <a:avLst/>
          </a:prstGeom>
          <a:noFill/>
          <a:ln>
            <a:noFill/>
          </a:ln>
        </p:spPr>
        <p:txBody>
          <a:bodyPr wrap="square" rtlCol="0">
            <a:noAutofit/>
          </a:bodyPr>
          <a:lstStyle/>
          <a:p>
            <a:pPr algn="ctr"/>
            <a:r>
              <a:rPr lang="en-US" sz="1500" b="1" i="1" dirty="0" smtClean="0">
                <a:solidFill>
                  <a:schemeClr val="accent5">
                    <a:lumMod val="75000"/>
                  </a:schemeClr>
                </a:solidFill>
                <a:latin typeface="Arial"/>
                <a:cs typeface="Arial"/>
              </a:rPr>
              <a:t>Compete better with </a:t>
            </a:r>
          </a:p>
          <a:p>
            <a:pPr algn="ctr"/>
            <a:r>
              <a:rPr lang="en-US" sz="1500" b="1" i="1" dirty="0" smtClean="0">
                <a:solidFill>
                  <a:schemeClr val="accent5">
                    <a:lumMod val="75000"/>
                  </a:schemeClr>
                </a:solidFill>
                <a:latin typeface="Arial"/>
                <a:cs typeface="Arial"/>
              </a:rPr>
              <a:t>TPAs</a:t>
            </a:r>
          </a:p>
        </p:txBody>
      </p:sp>
      <p:sp>
        <p:nvSpPr>
          <p:cNvPr id="3" name="Down Arrow 2"/>
          <p:cNvSpPr/>
          <p:nvPr/>
        </p:nvSpPr>
        <p:spPr>
          <a:xfrm>
            <a:off x="3008342" y="3350758"/>
            <a:ext cx="2971800" cy="660212"/>
          </a:xfrm>
          <a:prstGeom prst="downArrow">
            <a:avLst/>
          </a:prstGeom>
          <a:solidFill>
            <a:srgbClr val="0079C1"/>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bg1"/>
                </a:solidFill>
                <a:latin typeface="Arial"/>
                <a:cs typeface="Arial"/>
              </a:rPr>
              <a:t>Investment</a:t>
            </a:r>
            <a:endParaRPr lang="en-US" sz="1500" b="1" dirty="0">
              <a:solidFill>
                <a:schemeClr val="bg1"/>
              </a:solidFill>
              <a:latin typeface="Arial"/>
              <a:cs typeface="Arial"/>
            </a:endParaRPr>
          </a:p>
        </p:txBody>
      </p:sp>
      <p:sp>
        <p:nvSpPr>
          <p:cNvPr id="4" name="Slide Number Placeholder 3"/>
          <p:cNvSpPr>
            <a:spLocks noGrp="1"/>
          </p:cNvSpPr>
          <p:nvPr>
            <p:ph type="sldNum" sz="quarter" idx="12"/>
          </p:nvPr>
        </p:nvSpPr>
        <p:spPr>
          <a:xfrm>
            <a:off x="6457950" y="6484772"/>
            <a:ext cx="2057400" cy="365125"/>
          </a:xfrm>
        </p:spPr>
        <p:txBody>
          <a:bodyPr/>
          <a:lstStyle/>
          <a:p>
            <a:fld id="{619C2B5B-4A3D-460C-9E45-EFA142E7E789}" type="slidenum">
              <a:rPr lang="en-US" smtClean="0">
                <a:latin typeface="Arial"/>
                <a:cs typeface="Arial"/>
              </a:rPr>
              <a:t>18</a:t>
            </a:fld>
            <a:endParaRPr lang="en-US">
              <a:latin typeface="Arial"/>
              <a:cs typeface="Arial"/>
            </a:endParaRPr>
          </a:p>
        </p:txBody>
      </p:sp>
      <p:sp>
        <p:nvSpPr>
          <p:cNvPr id="11" name="Rounded Rectangle 10"/>
          <p:cNvSpPr/>
          <p:nvPr/>
        </p:nvSpPr>
        <p:spPr>
          <a:xfrm>
            <a:off x="1546594" y="1317114"/>
            <a:ext cx="6022270" cy="399530"/>
          </a:xfrm>
          <a:prstGeom prst="roundRect">
            <a:avLst/>
          </a:prstGeom>
          <a:solidFill>
            <a:schemeClr val="accent4"/>
          </a:solidFill>
          <a:ln>
            <a:solidFill>
              <a:srgbClr val="40404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rgbClr val="404040"/>
                </a:solidFill>
                <a:latin typeface="Arial"/>
                <a:cs typeface="Arial"/>
              </a:rPr>
              <a:t>Current Core Capability</a:t>
            </a:r>
            <a:endParaRPr lang="en-US" sz="1500" b="1" dirty="0">
              <a:solidFill>
                <a:srgbClr val="404040"/>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024751682"/>
              </p:ext>
            </p:extLst>
          </p:nvPr>
        </p:nvGraphicFramePr>
        <p:xfrm>
          <a:off x="2861264" y="4993843"/>
          <a:ext cx="3357605" cy="548640"/>
        </p:xfrm>
        <a:graphic>
          <a:graphicData uri="http://schemas.openxmlformats.org/drawingml/2006/table">
            <a:tbl>
              <a:tblPr firstRow="1" bandRow="1"/>
              <a:tblGrid>
                <a:gridCol w="1416033"/>
                <a:gridCol w="598530"/>
                <a:gridCol w="1343042"/>
              </a:tblGrid>
              <a:tr h="49426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1" kern="1200" dirty="0" smtClean="0">
                          <a:solidFill>
                            <a:srgbClr val="404040"/>
                          </a:solidFill>
                          <a:latin typeface="Arial"/>
                          <a:ea typeface="+mn-ea"/>
                          <a:cs typeface="Arial"/>
                        </a:rPr>
                        <a:t>Flexible Configuration </a:t>
                      </a:r>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solidFill>
                        <a:srgbClr val="201F1C"/>
                      </a:solid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indent="0">
                        <a:buFont typeface="Arial" panose="020B0604020202020204" pitchFamily="34" charset="0"/>
                        <a:buNone/>
                      </a:pPr>
                      <a:endParaRPr lang="en-US" sz="1400" b="1" dirty="0"/>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 typeface="Arial" panose="020B0604020202020204" pitchFamily="34" charset="0"/>
                        <a:buNone/>
                      </a:pPr>
                      <a:r>
                        <a:rPr lang="en-US" sz="1500" b="1" kern="1200" dirty="0" smtClean="0">
                          <a:solidFill>
                            <a:srgbClr val="404040"/>
                          </a:solidFill>
                          <a:latin typeface="Arial"/>
                          <a:ea typeface="+mn-ea"/>
                          <a:cs typeface="Arial"/>
                        </a:rPr>
                        <a:t>Scope of Services</a:t>
                      </a:r>
                      <a:endParaRPr lang="en-US" sz="1500" b="1" kern="1200" dirty="0">
                        <a:solidFill>
                          <a:srgbClr val="404040"/>
                        </a:solidFill>
                        <a:latin typeface="Arial"/>
                        <a:ea typeface="+mn-ea"/>
                        <a:cs typeface="Arial"/>
                      </a:endParaRPr>
                    </a:p>
                  </a:txBody>
                  <a:tcPr marL="45720" marR="45720" anchor="ctr">
                    <a:lnL w="12700" cap="flat" cmpd="sng" algn="ctr">
                      <a:solidFill>
                        <a:srgbClr val="201F1C"/>
                      </a:solidFill>
                      <a:prstDash val="solid"/>
                      <a:round/>
                      <a:headEnd type="none" w="med" len="med"/>
                      <a:tailEnd type="none" w="med" len="med"/>
                    </a:lnL>
                    <a:lnR w="12700" cap="flat" cmpd="sng" algn="ctr">
                      <a:solidFill>
                        <a:srgbClr val="201F1C"/>
                      </a:solidFill>
                      <a:prstDash val="solid"/>
                      <a:round/>
                      <a:headEnd type="none" w="med" len="med"/>
                      <a:tailEnd type="none" w="med" len="med"/>
                    </a:lnR>
                    <a:lnT w="12700" cap="flat" cmpd="sng" algn="ctr">
                      <a:solidFill>
                        <a:srgbClr val="201F1C"/>
                      </a:solidFill>
                      <a:prstDash val="solid"/>
                      <a:round/>
                      <a:headEnd type="none" w="med" len="med"/>
                      <a:tailEnd type="none" w="med" len="med"/>
                    </a:lnT>
                    <a:lnB w="12700" cap="flat" cmpd="sng" algn="ctr">
                      <a:solidFill>
                        <a:srgbClr val="201F1C"/>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12" name="Right Bracket 11"/>
          <p:cNvSpPr/>
          <p:nvPr/>
        </p:nvSpPr>
        <p:spPr>
          <a:xfrm>
            <a:off x="6376175" y="4130121"/>
            <a:ext cx="423350" cy="1616053"/>
          </a:xfrm>
          <a:prstGeom prst="rightBracket">
            <a:avLst/>
          </a:prstGeom>
          <a:ln w="76200" cmpd="sng">
            <a:solidFill>
              <a:srgbClr val="0079C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13" name="Left Bracket 12"/>
          <p:cNvSpPr/>
          <p:nvPr/>
        </p:nvSpPr>
        <p:spPr>
          <a:xfrm>
            <a:off x="2154888" y="4104676"/>
            <a:ext cx="556560" cy="1641498"/>
          </a:xfrm>
          <a:prstGeom prst="leftBracket">
            <a:avLst/>
          </a:prstGeom>
          <a:ln w="76200" cmpd="sng">
            <a:solidFill>
              <a:srgbClr val="0079C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a:cs typeface="Arial"/>
            </a:endParaRPr>
          </a:p>
        </p:txBody>
      </p:sp>
      <p:sp>
        <p:nvSpPr>
          <p:cNvPr id="14" name="Rounded Rectangle 13"/>
          <p:cNvSpPr/>
          <p:nvPr/>
        </p:nvSpPr>
        <p:spPr>
          <a:xfrm>
            <a:off x="1599753" y="2755795"/>
            <a:ext cx="6022270" cy="399530"/>
          </a:xfrm>
          <a:prstGeom prst="roundRect">
            <a:avLst/>
          </a:prstGeom>
          <a:solidFill>
            <a:srgbClr val="0079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b="1" dirty="0" smtClean="0">
                <a:solidFill>
                  <a:schemeClr val="bg1"/>
                </a:solidFill>
                <a:latin typeface="Arial"/>
                <a:cs typeface="Arial"/>
              </a:rPr>
              <a:t>Future Core Capability</a:t>
            </a:r>
            <a:endParaRPr lang="en-US" sz="1500" b="1" dirty="0">
              <a:solidFill>
                <a:schemeClr val="bg1"/>
              </a:solidFill>
              <a:latin typeface="Arial"/>
              <a:cs typeface="Arial"/>
            </a:endParaRPr>
          </a:p>
        </p:txBody>
      </p:sp>
      <p:sp>
        <p:nvSpPr>
          <p:cNvPr id="15" name="Title 3"/>
          <p:cNvSpPr txBox="1">
            <a:spLocks/>
          </p:cNvSpPr>
          <p:nvPr/>
        </p:nvSpPr>
        <p:spPr>
          <a:xfrm>
            <a:off x="0" y="95268"/>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79C1"/>
                </a:solidFill>
                <a:latin typeface="Arial"/>
                <a:cs typeface="Arial"/>
              </a:rPr>
              <a:t>Strategy </a:t>
            </a:r>
            <a:r>
              <a:rPr lang="en-US" sz="3200" b="1" dirty="0">
                <a:solidFill>
                  <a:srgbClr val="0079C1"/>
                </a:solidFill>
                <a:latin typeface="Arial"/>
                <a:cs typeface="Arial"/>
              </a:rPr>
              <a:t>builds upon current core capabilities to better compete for mid-size employers</a:t>
            </a:r>
          </a:p>
        </p:txBody>
      </p:sp>
    </p:spTree>
    <p:extLst>
      <p:ext uri="{BB962C8B-B14F-4D97-AF65-F5344CB8AC3E}">
        <p14:creationId xmlns:p14="http://schemas.microsoft.com/office/powerpoint/2010/main" val="362328276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535579"/>
            <a:ext cx="9144000" cy="514687"/>
          </a:xfrm>
        </p:spPr>
        <p:txBody>
          <a:bodyPr>
            <a:noAutofit/>
          </a:bodyPr>
          <a:lstStyle/>
          <a:p>
            <a:pPr algn="ctr" eaLnBrk="1" hangingPunct="1">
              <a:defRPr/>
            </a:pPr>
            <a:r>
              <a:rPr lang="en-US" sz="3200" b="1" dirty="0">
                <a:solidFill>
                  <a:srgbClr val="0079C1"/>
                </a:solidFill>
                <a:latin typeface="Arial"/>
                <a:cs typeface="Arial"/>
              </a:rPr>
              <a:t>Partnering with </a:t>
            </a:r>
            <a:r>
              <a:rPr lang="en-US" sz="3200" b="1" dirty="0" smtClean="0">
                <a:solidFill>
                  <a:srgbClr val="0079C1"/>
                </a:solidFill>
                <a:latin typeface="Arial"/>
                <a:cs typeface="Arial"/>
              </a:rPr>
              <a:t>CoreSource</a:t>
            </a:r>
            <a:endParaRPr lang="en-US" sz="3200" b="1" dirty="0">
              <a:solidFill>
                <a:srgbClr val="0079C1"/>
              </a:solidFill>
              <a:latin typeface="Arial"/>
              <a:cs typeface="Arial"/>
            </a:endParaRPr>
          </a:p>
        </p:txBody>
      </p:sp>
      <p:sp>
        <p:nvSpPr>
          <p:cNvPr id="6" name="Content Placeholder 2"/>
          <p:cNvSpPr txBox="1">
            <a:spLocks/>
          </p:cNvSpPr>
          <p:nvPr/>
        </p:nvSpPr>
        <p:spPr>
          <a:xfrm>
            <a:off x="416562" y="1469369"/>
            <a:ext cx="8540203" cy="3886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SzPct val="7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buFont typeface="Wingdings" panose="05000000000000000000" pitchFamily="2" charset="2"/>
              <a:buChar char="ü"/>
            </a:pPr>
            <a:r>
              <a:rPr lang="en-US" sz="1800" b="1" dirty="0">
                <a:solidFill>
                  <a:srgbClr val="0079C1"/>
                </a:solidFill>
                <a:latin typeface="Arial"/>
                <a:ea typeface="Verdana" panose="020B0604030504040204" pitchFamily="34" charset="0"/>
                <a:cs typeface="Arial"/>
              </a:rPr>
              <a:t>Flexibility</a:t>
            </a:r>
            <a:r>
              <a:rPr lang="en-US" sz="1800" b="1" dirty="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a:t>
            </a:r>
            <a:r>
              <a:rPr lang="en-US" sz="1800" b="1" dirty="0" smtClean="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the </a:t>
            </a:r>
            <a:r>
              <a:rPr lang="en-US" sz="1800" dirty="0">
                <a:solidFill>
                  <a:srgbClr val="404040"/>
                </a:solidFill>
                <a:latin typeface="Arial"/>
                <a:ea typeface="Verdana" panose="020B0604030504040204" pitchFamily="34" charset="0"/>
                <a:cs typeface="Arial"/>
              </a:rPr>
              <a:t>ability to create unique, negotiated plans designs, work with multiple vendor partners and managed care/network options</a:t>
            </a:r>
          </a:p>
          <a:p>
            <a:pPr>
              <a:lnSpc>
                <a:spcPct val="95000"/>
              </a:lnSpc>
              <a:buFont typeface="Wingdings" panose="05000000000000000000" pitchFamily="2" charset="2"/>
              <a:buChar char="ü"/>
            </a:pPr>
            <a:r>
              <a:rPr lang="en-US" sz="1800" b="1" dirty="0">
                <a:solidFill>
                  <a:srgbClr val="0079C1"/>
                </a:solidFill>
                <a:latin typeface="Arial"/>
                <a:ea typeface="Verdana" panose="020B0604030504040204" pitchFamily="34" charset="0"/>
                <a:cs typeface="Arial"/>
              </a:rPr>
              <a:t>Partnership</a:t>
            </a:r>
            <a:r>
              <a:rPr lang="en-US" sz="1800" b="1" dirty="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a:t>
            </a:r>
            <a:r>
              <a:rPr lang="en-US" sz="1800" b="1" dirty="0" smtClean="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the </a:t>
            </a:r>
            <a:r>
              <a:rPr lang="en-US" sz="1800" dirty="0">
                <a:solidFill>
                  <a:srgbClr val="404040"/>
                </a:solidFill>
                <a:latin typeface="Arial"/>
                <a:ea typeface="Verdana" panose="020B0604030504040204" pitchFamily="34" charset="0"/>
                <a:cs typeface="Arial"/>
              </a:rPr>
              <a:t>right partner to administer YOUR client plans and what’s in your client’s best interest - allowing your clients to attract, and retain talent, while focusing on other core initiatives  </a:t>
            </a:r>
          </a:p>
          <a:p>
            <a:pPr>
              <a:lnSpc>
                <a:spcPct val="95000"/>
              </a:lnSpc>
              <a:buFont typeface="Wingdings" panose="05000000000000000000" pitchFamily="2" charset="2"/>
              <a:buChar char="ü"/>
            </a:pPr>
            <a:r>
              <a:rPr lang="en-US" sz="1800" b="1" dirty="0">
                <a:solidFill>
                  <a:srgbClr val="0079C1"/>
                </a:solidFill>
                <a:latin typeface="Arial"/>
                <a:ea typeface="Verdana" panose="020B0604030504040204" pitchFamily="34" charset="0"/>
                <a:cs typeface="Arial"/>
              </a:rPr>
              <a:t>Experience</a:t>
            </a:r>
            <a:r>
              <a:rPr lang="en-US" sz="1800" b="1" dirty="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 </a:t>
            </a:r>
            <a:r>
              <a:rPr lang="en-US" sz="1800" dirty="0">
                <a:solidFill>
                  <a:srgbClr val="404040"/>
                </a:solidFill>
                <a:latin typeface="Arial"/>
                <a:ea typeface="Verdana" panose="020B0604030504040204" pitchFamily="34" charset="0"/>
                <a:cs typeface="Arial"/>
              </a:rPr>
              <a:t>an administrator with proven success in public sector and consortium benefits administration, customizing plans and risk mitigation</a:t>
            </a:r>
          </a:p>
          <a:p>
            <a:pPr>
              <a:lnSpc>
                <a:spcPct val="95000"/>
              </a:lnSpc>
              <a:buFont typeface="Wingdings" panose="05000000000000000000" pitchFamily="2" charset="2"/>
              <a:buChar char="ü"/>
            </a:pPr>
            <a:r>
              <a:rPr lang="en-US" sz="1800" b="1" dirty="0">
                <a:solidFill>
                  <a:srgbClr val="0079C1"/>
                </a:solidFill>
                <a:latin typeface="Arial"/>
                <a:ea typeface="Verdana" panose="020B0604030504040204" pitchFamily="34" charset="0"/>
                <a:cs typeface="Arial"/>
              </a:rPr>
              <a:t>Access</a:t>
            </a:r>
            <a:r>
              <a:rPr lang="en-US" sz="1800" b="1" dirty="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a:t>
            </a:r>
            <a:r>
              <a:rPr lang="en-US" sz="1800" b="1" dirty="0" smtClean="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access </a:t>
            </a:r>
            <a:r>
              <a:rPr lang="en-US" sz="1800" dirty="0">
                <a:solidFill>
                  <a:srgbClr val="404040"/>
                </a:solidFill>
                <a:latin typeface="Arial"/>
                <a:ea typeface="Verdana" panose="020B0604030504040204" pitchFamily="34" charset="0"/>
                <a:cs typeface="Arial"/>
              </a:rPr>
              <a:t>to clinical data mining, operational and financial reporting and wellness solutions data</a:t>
            </a:r>
          </a:p>
          <a:p>
            <a:pPr>
              <a:lnSpc>
                <a:spcPct val="95000"/>
              </a:lnSpc>
              <a:buFont typeface="Wingdings" panose="05000000000000000000" pitchFamily="2" charset="2"/>
              <a:buChar char="ü"/>
            </a:pPr>
            <a:r>
              <a:rPr lang="en-US" sz="1800" b="1" dirty="0">
                <a:solidFill>
                  <a:srgbClr val="0079C1"/>
                </a:solidFill>
                <a:latin typeface="Arial"/>
                <a:ea typeface="Verdana" panose="020B0604030504040204" pitchFamily="34" charset="0"/>
                <a:cs typeface="Arial"/>
              </a:rPr>
              <a:t>Resources</a:t>
            </a:r>
            <a:r>
              <a:rPr lang="en-US" sz="1800" b="1" dirty="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 experienced</a:t>
            </a:r>
            <a:r>
              <a:rPr lang="en-US" sz="1800" dirty="0">
                <a:solidFill>
                  <a:srgbClr val="404040"/>
                </a:solidFill>
                <a:latin typeface="Arial"/>
                <a:ea typeface="Verdana" panose="020B0604030504040204" pitchFamily="34" charset="0"/>
                <a:cs typeface="Arial"/>
              </a:rPr>
              <a:t>, dedicated staff with local service and decision making, with the backing and resources of a strong parent company</a:t>
            </a:r>
          </a:p>
          <a:p>
            <a:pPr>
              <a:lnSpc>
                <a:spcPct val="95000"/>
              </a:lnSpc>
              <a:buFont typeface="Wingdings" panose="05000000000000000000" pitchFamily="2" charset="2"/>
              <a:buChar char="ü"/>
            </a:pPr>
            <a:r>
              <a:rPr lang="en-US" sz="1800" b="1" dirty="0">
                <a:solidFill>
                  <a:srgbClr val="0079C1"/>
                </a:solidFill>
                <a:latin typeface="Arial"/>
                <a:ea typeface="Verdana" panose="020B0604030504040204" pitchFamily="34" charset="0"/>
                <a:cs typeface="Arial"/>
              </a:rPr>
              <a:t>Solutions</a:t>
            </a:r>
            <a:r>
              <a:rPr lang="en-US" sz="1800" b="1" dirty="0">
                <a:solidFill>
                  <a:srgbClr val="404040"/>
                </a:solidFill>
                <a:latin typeface="Arial"/>
                <a:ea typeface="Verdana" panose="020B0604030504040204" pitchFamily="34" charset="0"/>
                <a:cs typeface="Arial"/>
              </a:rPr>
              <a:t> </a:t>
            </a:r>
            <a:r>
              <a:rPr lang="en-US" sz="1800" dirty="0" smtClean="0">
                <a:solidFill>
                  <a:srgbClr val="404040"/>
                </a:solidFill>
                <a:latin typeface="Arial"/>
                <a:ea typeface="Verdana" panose="020B0604030504040204" pitchFamily="34" charset="0"/>
                <a:cs typeface="Arial"/>
              </a:rPr>
              <a:t>– the </a:t>
            </a:r>
            <a:r>
              <a:rPr lang="en-US" sz="1800" dirty="0">
                <a:solidFill>
                  <a:srgbClr val="404040"/>
                </a:solidFill>
                <a:latin typeface="Arial"/>
                <a:ea typeface="Verdana" panose="020B0604030504040204" pitchFamily="34" charset="0"/>
                <a:cs typeface="Arial"/>
              </a:rPr>
              <a:t>right solutions facing client issues today and into the future </a:t>
            </a:r>
          </a:p>
        </p:txBody>
      </p:sp>
      <p:sp>
        <p:nvSpPr>
          <p:cNvPr id="5" name="TextBox 4"/>
          <p:cNvSpPr txBox="1"/>
          <p:nvPr/>
        </p:nvSpPr>
        <p:spPr>
          <a:xfrm>
            <a:off x="218965" y="6265645"/>
            <a:ext cx="7457090" cy="338811"/>
          </a:xfrm>
          <a:prstGeom prst="rect">
            <a:avLst/>
          </a:prstGeom>
          <a:noFill/>
        </p:spPr>
        <p:txBody>
          <a:bodyPr wrap="square">
            <a:spAutoFit/>
          </a:bodyPr>
          <a:lstStyle/>
          <a:p>
            <a:pPr>
              <a:defRPr/>
            </a:pPr>
            <a:r>
              <a:rPr lang="en-US" sz="801" dirty="0">
                <a:solidFill>
                  <a:schemeClr val="bg1"/>
                </a:solidFill>
                <a:latin typeface="Arial Narrow" pitchFamily="34" charset="0"/>
              </a:rPr>
              <a:t>Please note that this proposal contains confidential information about our clients and our organization.  This confidential information should not be disclosed.  It should not be duplicated, used or disclosed – in whole or part – for any purpose other than to evaluate our qualifications to provide the requested services.</a:t>
            </a:r>
          </a:p>
        </p:txBody>
      </p:sp>
    </p:spTree>
    <p:extLst>
      <p:ext uri="{BB962C8B-B14F-4D97-AF65-F5344CB8AC3E}">
        <p14:creationId xmlns:p14="http://schemas.microsoft.com/office/powerpoint/2010/main" val="402027577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0903"/>
            <a:ext cx="9144000" cy="1325563"/>
          </a:xfrm>
        </p:spPr>
        <p:txBody>
          <a:bodyPr>
            <a:noAutofit/>
          </a:bodyPr>
          <a:lstStyle/>
          <a:p>
            <a:pPr marL="0" indent="0" algn="ctr"/>
            <a:r>
              <a:rPr lang="en-US" sz="4000" b="1" dirty="0" err="1" smtClean="0">
                <a:solidFill>
                  <a:srgbClr val="0079C1"/>
                </a:solidFill>
                <a:latin typeface="Arial"/>
                <a:cs typeface="Arial"/>
              </a:rPr>
              <a:t>CoreSource</a:t>
            </a:r>
            <a:r>
              <a:rPr lang="en-US" sz="4000" b="1" dirty="0" smtClean="0">
                <a:solidFill>
                  <a:srgbClr val="0079C1"/>
                </a:solidFill>
                <a:latin typeface="Arial"/>
                <a:cs typeface="Arial"/>
              </a:rPr>
              <a:t> Value Proposition</a:t>
            </a:r>
            <a:endParaRPr lang="en-US" sz="4000" b="1" dirty="0">
              <a:solidFill>
                <a:srgbClr val="0079C1"/>
              </a:solidFill>
              <a:latin typeface="Arial"/>
              <a:cs typeface="Arial"/>
            </a:endParaRPr>
          </a:p>
        </p:txBody>
      </p:sp>
      <p:sp>
        <p:nvSpPr>
          <p:cNvPr id="5" name="TextBox 4"/>
          <p:cNvSpPr txBox="1"/>
          <p:nvPr/>
        </p:nvSpPr>
        <p:spPr>
          <a:xfrm>
            <a:off x="-624114" y="2971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71382198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xmlns:p14="http://schemas.microsoft.com/office/powerpoint/2010/main" spd="slow">
        <p:push dir="u"/>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830903"/>
            <a:ext cx="9144000" cy="1325563"/>
          </a:xfrm>
        </p:spPr>
        <p:txBody>
          <a:bodyPr>
            <a:noAutofit/>
          </a:bodyPr>
          <a:lstStyle/>
          <a:p>
            <a:pPr marL="0" indent="0" algn="ctr"/>
            <a:r>
              <a:rPr lang="en-US" sz="4000" b="1" dirty="0" smtClean="0">
                <a:solidFill>
                  <a:srgbClr val="0079C1"/>
                </a:solidFill>
                <a:latin typeface="Arial"/>
                <a:cs typeface="Arial"/>
              </a:rPr>
              <a:t>Questions?</a:t>
            </a:r>
            <a:endParaRPr lang="en-US" sz="4000" b="1" dirty="0">
              <a:solidFill>
                <a:srgbClr val="0079C1"/>
              </a:solidFill>
              <a:latin typeface="Arial"/>
              <a:cs typeface="Arial"/>
            </a:endParaRPr>
          </a:p>
        </p:txBody>
      </p:sp>
    </p:spTree>
    <p:extLst>
      <p:ext uri="{BB962C8B-B14F-4D97-AF65-F5344CB8AC3E}">
        <p14:creationId xmlns:p14="http://schemas.microsoft.com/office/powerpoint/2010/main" val="176897733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8498"/>
            <a:ext cx="9144000" cy="952929"/>
          </a:xfrm>
        </p:spPr>
        <p:txBody>
          <a:bodyPr>
            <a:noAutofit/>
          </a:bodyPr>
          <a:lstStyle/>
          <a:p>
            <a:pPr algn="ctr"/>
            <a:r>
              <a:rPr lang="en-US" sz="2800" b="1" dirty="0" smtClean="0">
                <a:solidFill>
                  <a:srgbClr val="0079C1"/>
                </a:solidFill>
                <a:latin typeface="Arial"/>
                <a:cs typeface="Arial"/>
              </a:rPr>
              <a:t>Middle-Market Employer Selection Criteria</a:t>
            </a:r>
            <a:endParaRPr lang="en-US" sz="2800" b="1" dirty="0">
              <a:solidFill>
                <a:srgbClr val="0079C1"/>
              </a:solidFill>
              <a:latin typeface="Arial"/>
              <a:cs typeface="Arial"/>
            </a:endParaRPr>
          </a:p>
        </p:txBody>
      </p:sp>
      <p:graphicFrame>
        <p:nvGraphicFramePr>
          <p:cNvPr id="4" name="Content Placeholder 3"/>
          <p:cNvGraphicFramePr>
            <a:graphicFrameLocks/>
          </p:cNvGraphicFramePr>
          <p:nvPr>
            <p:extLst>
              <p:ext uri="{D42A27DB-BD31-4B8C-83A1-F6EECF244321}">
                <p14:modId xmlns:p14="http://schemas.microsoft.com/office/powerpoint/2010/main" val="1700541856"/>
              </p:ext>
            </p:extLst>
          </p:nvPr>
        </p:nvGraphicFramePr>
        <p:xfrm>
          <a:off x="304800" y="976744"/>
          <a:ext cx="1752600" cy="4825255"/>
        </p:xfrm>
        <a:graphic>
          <a:graphicData uri="http://schemas.openxmlformats.org/drawingml/2006/table">
            <a:tbl>
              <a:tblPr firstRow="1">
                <a:tableStyleId>{BC89EF96-8CEA-46FF-86C4-4CE0E7609802}</a:tableStyleId>
              </a:tblPr>
              <a:tblGrid>
                <a:gridCol w="1752600"/>
              </a:tblGrid>
              <a:tr h="774419">
                <a:tc>
                  <a:txBody>
                    <a:bodyPr/>
                    <a:lstStyle/>
                    <a:p>
                      <a:pPr algn="ctr"/>
                      <a:r>
                        <a:rPr lang="en-US" sz="1600" dirty="0" smtClean="0">
                          <a:solidFill>
                            <a:srgbClr val="0079C1"/>
                          </a:solidFill>
                          <a:latin typeface="Arial"/>
                          <a:cs typeface="Arial"/>
                        </a:rPr>
                        <a:t>Employer Buying</a:t>
                      </a:r>
                      <a:r>
                        <a:rPr lang="en-US" sz="1600" baseline="0" dirty="0" smtClean="0">
                          <a:solidFill>
                            <a:srgbClr val="0079C1"/>
                          </a:solidFill>
                          <a:latin typeface="Arial"/>
                          <a:cs typeface="Arial"/>
                        </a:rPr>
                        <a:t> Criteria</a:t>
                      </a:r>
                      <a:endParaRPr lang="en-US" sz="1600" dirty="0">
                        <a:solidFill>
                          <a:srgbClr val="0079C1"/>
                        </a:solidFill>
                        <a:latin typeface="Arial"/>
                        <a:cs typeface="Arial"/>
                      </a:endParaRPr>
                    </a:p>
                  </a:txBody>
                  <a:tcPr marL="45720" marR="45720" anchor="ctr">
                    <a:solidFill>
                      <a:schemeClr val="bg1"/>
                    </a:solidFill>
                  </a:tcPr>
                </a:tc>
              </a:tr>
              <a:tr h="1184885">
                <a:tc>
                  <a:txBody>
                    <a:bodyPr/>
                    <a:lstStyle/>
                    <a:p>
                      <a:pPr algn="ctr"/>
                      <a:r>
                        <a:rPr lang="en-US" sz="1600" b="1" baseline="0" dirty="0" smtClean="0">
                          <a:solidFill>
                            <a:srgbClr val="0079C1"/>
                          </a:solidFill>
                          <a:latin typeface="Arial"/>
                          <a:cs typeface="Arial"/>
                        </a:rPr>
                        <a:t>Network Impact</a:t>
                      </a:r>
                    </a:p>
                  </a:txBody>
                  <a:tcPr anchor="ctr">
                    <a:solidFill>
                      <a:schemeClr val="tx2">
                        <a:lumMod val="20000"/>
                        <a:lumOff val="80000"/>
                      </a:schemeClr>
                    </a:solidFill>
                  </a:tcPr>
                </a:tc>
              </a:tr>
              <a:tr h="1285275">
                <a:tc>
                  <a:txBody>
                    <a:bodyPr/>
                    <a:lstStyle/>
                    <a:p>
                      <a:pPr algn="ctr"/>
                      <a:r>
                        <a:rPr lang="en-US" sz="1600" b="1" baseline="0" dirty="0" smtClean="0">
                          <a:solidFill>
                            <a:srgbClr val="0079C1"/>
                          </a:solidFill>
                          <a:latin typeface="Arial"/>
                          <a:cs typeface="Arial"/>
                        </a:rPr>
                        <a:t>Programs to Impact Medical Cost Trend</a:t>
                      </a:r>
                    </a:p>
                  </a:txBody>
                  <a:tcPr anchor="ctr">
                    <a:solidFill>
                      <a:schemeClr val="tx2">
                        <a:lumMod val="20000"/>
                        <a:lumOff val="80000"/>
                      </a:schemeClr>
                    </a:solidFill>
                  </a:tcPr>
                </a:tc>
              </a:tr>
              <a:tr h="1580676">
                <a:tc>
                  <a:txBody>
                    <a:bodyPr/>
                    <a:lstStyle/>
                    <a:p>
                      <a:pPr algn="ctr"/>
                      <a:r>
                        <a:rPr lang="en-US" sz="1600" b="1" baseline="0" dirty="0" smtClean="0">
                          <a:solidFill>
                            <a:srgbClr val="0079C1"/>
                          </a:solidFill>
                          <a:latin typeface="Arial"/>
                          <a:cs typeface="Arial"/>
                        </a:rPr>
                        <a:t>Configuration of Services </a:t>
                      </a:r>
                    </a:p>
                  </a:txBody>
                  <a:tcPr anchor="ctr">
                    <a:solidFill>
                      <a:schemeClr val="tx2">
                        <a:lumMod val="20000"/>
                        <a:lumOff val="80000"/>
                      </a:schemeClr>
                    </a:solidFill>
                  </a:tcPr>
                </a:tc>
              </a:tr>
            </a:tbl>
          </a:graphicData>
        </a:graphic>
      </p:graphicFrame>
      <p:sp>
        <p:nvSpPr>
          <p:cNvPr id="10" name="Rounded Rectangle 9"/>
          <p:cNvSpPr/>
          <p:nvPr/>
        </p:nvSpPr>
        <p:spPr>
          <a:xfrm>
            <a:off x="7467600" y="4229101"/>
            <a:ext cx="1600200" cy="105987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Customer Service</a:t>
            </a:r>
          </a:p>
          <a:p>
            <a:pPr marL="0" lvl="1" algn="ctr"/>
            <a:r>
              <a:rPr lang="en-US" sz="950" dirty="0" smtClean="0">
                <a:solidFill>
                  <a:srgbClr val="404040"/>
                </a:solidFill>
                <a:latin typeface="Arial"/>
                <a:cs typeface="Arial"/>
              </a:rPr>
              <a:t>Customer calls, online requests, inquiries from covered participants</a:t>
            </a:r>
          </a:p>
        </p:txBody>
      </p:sp>
      <p:sp>
        <p:nvSpPr>
          <p:cNvPr id="11" name="Rounded Rectangle 10"/>
          <p:cNvSpPr/>
          <p:nvPr/>
        </p:nvSpPr>
        <p:spPr>
          <a:xfrm>
            <a:off x="5791200" y="4229101"/>
            <a:ext cx="1600200" cy="105987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Configuration and Integration</a:t>
            </a:r>
          </a:p>
          <a:p>
            <a:pPr marL="0" lvl="1" algn="ctr"/>
            <a:r>
              <a:rPr lang="en-US" sz="950" dirty="0" smtClean="0">
                <a:solidFill>
                  <a:srgbClr val="404040"/>
                </a:solidFill>
                <a:latin typeface="Arial"/>
                <a:cs typeface="Arial"/>
              </a:rPr>
              <a:t>Setup, implementation, enrollment, membership, billing</a:t>
            </a:r>
          </a:p>
        </p:txBody>
      </p:sp>
      <p:sp>
        <p:nvSpPr>
          <p:cNvPr id="12" name="Rounded Rectangle 11"/>
          <p:cNvSpPr/>
          <p:nvPr/>
        </p:nvSpPr>
        <p:spPr>
          <a:xfrm>
            <a:off x="2286000" y="3048000"/>
            <a:ext cx="1752600" cy="96981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Medical Management</a:t>
            </a:r>
          </a:p>
          <a:p>
            <a:pPr marL="0" lvl="1" algn="ctr"/>
            <a:r>
              <a:rPr lang="en-US" sz="950" dirty="0" smtClean="0">
                <a:solidFill>
                  <a:srgbClr val="404040"/>
                </a:solidFill>
                <a:latin typeface="Arial"/>
                <a:cs typeface="Arial"/>
              </a:rPr>
              <a:t>UM, CM, care </a:t>
            </a:r>
            <a:r>
              <a:rPr lang="en-US" sz="950" dirty="0">
                <a:solidFill>
                  <a:srgbClr val="404040"/>
                </a:solidFill>
                <a:latin typeface="Arial"/>
                <a:cs typeface="Arial"/>
              </a:rPr>
              <a:t>m</a:t>
            </a:r>
            <a:r>
              <a:rPr lang="en-US" sz="950" dirty="0" smtClean="0">
                <a:solidFill>
                  <a:srgbClr val="404040"/>
                </a:solidFill>
                <a:latin typeface="Arial"/>
                <a:cs typeface="Arial"/>
              </a:rPr>
              <a:t>anagement, disease management</a:t>
            </a:r>
          </a:p>
        </p:txBody>
      </p:sp>
      <p:sp>
        <p:nvSpPr>
          <p:cNvPr id="15" name="Rounded Rectangle 14"/>
          <p:cNvSpPr/>
          <p:nvPr/>
        </p:nvSpPr>
        <p:spPr>
          <a:xfrm>
            <a:off x="4114800" y="4229101"/>
            <a:ext cx="1600200" cy="105987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Consultative Support</a:t>
            </a:r>
          </a:p>
          <a:p>
            <a:pPr lvl="0" algn="ctr"/>
            <a:r>
              <a:rPr lang="en-US" sz="950" dirty="0" smtClean="0">
                <a:solidFill>
                  <a:srgbClr val="404040"/>
                </a:solidFill>
                <a:latin typeface="Arial"/>
                <a:cs typeface="Arial"/>
              </a:rPr>
              <a:t>Support clients and brokers  to </a:t>
            </a:r>
            <a:r>
              <a:rPr lang="en-US" sz="950" dirty="0">
                <a:solidFill>
                  <a:srgbClr val="404040"/>
                </a:solidFill>
                <a:latin typeface="Arial"/>
                <a:cs typeface="Arial"/>
              </a:rPr>
              <a:t>configure </a:t>
            </a:r>
            <a:r>
              <a:rPr lang="en-US" sz="950" dirty="0" smtClean="0">
                <a:solidFill>
                  <a:srgbClr val="404040"/>
                </a:solidFill>
                <a:latin typeface="Arial"/>
                <a:cs typeface="Arial"/>
              </a:rPr>
              <a:t>products, services, and design benefits</a:t>
            </a:r>
            <a:endParaRPr lang="en-US" sz="950" dirty="0">
              <a:solidFill>
                <a:srgbClr val="404040"/>
              </a:solidFill>
              <a:latin typeface="Arial"/>
              <a:cs typeface="Arial"/>
            </a:endParaRPr>
          </a:p>
        </p:txBody>
      </p:sp>
      <p:sp>
        <p:nvSpPr>
          <p:cNvPr id="22" name="Rounded Rectangle 21"/>
          <p:cNvSpPr/>
          <p:nvPr/>
        </p:nvSpPr>
        <p:spPr>
          <a:xfrm>
            <a:off x="2286000" y="1859973"/>
            <a:ext cx="1752600" cy="96981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Network Offering</a:t>
            </a:r>
          </a:p>
          <a:p>
            <a:pPr marL="0" lvl="1" algn="ctr" defTabSz="533400">
              <a:spcBef>
                <a:spcPct val="0"/>
              </a:spcBef>
              <a:spcAft>
                <a:spcPct val="15000"/>
              </a:spcAft>
            </a:pPr>
            <a:r>
              <a:rPr lang="en-US" sz="950" dirty="0">
                <a:solidFill>
                  <a:srgbClr val="404040"/>
                </a:solidFill>
                <a:latin typeface="Arial"/>
                <a:cs typeface="Arial"/>
              </a:rPr>
              <a:t>Network management for medical and ancillary benefits; Network access fees and admin </a:t>
            </a:r>
            <a:r>
              <a:rPr lang="en-US" sz="950" dirty="0" smtClean="0">
                <a:solidFill>
                  <a:srgbClr val="404040"/>
                </a:solidFill>
                <a:latin typeface="Arial"/>
                <a:cs typeface="Arial"/>
              </a:rPr>
              <a:t>costs</a:t>
            </a:r>
            <a:endParaRPr lang="en-US" sz="950" dirty="0">
              <a:solidFill>
                <a:srgbClr val="404040"/>
              </a:solidFill>
              <a:latin typeface="Arial"/>
              <a:cs typeface="Arial"/>
            </a:endParaRPr>
          </a:p>
        </p:txBody>
      </p:sp>
      <p:sp>
        <p:nvSpPr>
          <p:cNvPr id="23" name="Rounded Rectangle 22"/>
          <p:cNvSpPr/>
          <p:nvPr/>
        </p:nvSpPr>
        <p:spPr>
          <a:xfrm>
            <a:off x="4114800" y="3048000"/>
            <a:ext cx="1600200" cy="969815"/>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Advocacy Services</a:t>
            </a:r>
          </a:p>
          <a:p>
            <a:pPr marL="0" lvl="1" algn="ctr" defTabSz="533400">
              <a:lnSpc>
                <a:spcPct val="90000"/>
              </a:lnSpc>
              <a:spcBef>
                <a:spcPct val="0"/>
              </a:spcBef>
              <a:spcAft>
                <a:spcPct val="15000"/>
              </a:spcAft>
            </a:pPr>
            <a:r>
              <a:rPr lang="en-US" sz="950" dirty="0">
                <a:solidFill>
                  <a:srgbClr val="404040"/>
                </a:solidFill>
                <a:latin typeface="Arial"/>
                <a:cs typeface="Arial"/>
              </a:rPr>
              <a:t>Healthcare engagement, resources, navigation tools and wellness</a:t>
            </a:r>
          </a:p>
        </p:txBody>
      </p:sp>
      <p:sp>
        <p:nvSpPr>
          <p:cNvPr id="24" name="Rounded Rectangle 23"/>
          <p:cNvSpPr/>
          <p:nvPr/>
        </p:nvSpPr>
        <p:spPr>
          <a:xfrm>
            <a:off x="2286000" y="5327939"/>
            <a:ext cx="6781800" cy="48490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Analytics &amp; Reporting</a:t>
            </a:r>
          </a:p>
          <a:p>
            <a:pPr lvl="0" algn="ctr"/>
            <a:r>
              <a:rPr lang="en-US" sz="950" dirty="0">
                <a:solidFill>
                  <a:srgbClr val="404040"/>
                </a:solidFill>
                <a:latin typeface="Arial"/>
                <a:cs typeface="Arial"/>
              </a:rPr>
              <a:t>Analytics, IT </a:t>
            </a:r>
            <a:r>
              <a:rPr lang="en-US" sz="950" dirty="0" smtClean="0">
                <a:solidFill>
                  <a:srgbClr val="404040"/>
                </a:solidFill>
                <a:latin typeface="Arial"/>
                <a:cs typeface="Arial"/>
              </a:rPr>
              <a:t>support, and client reporting </a:t>
            </a:r>
            <a:endParaRPr lang="en-US" sz="950" dirty="0">
              <a:solidFill>
                <a:srgbClr val="404040"/>
              </a:solidFill>
              <a:latin typeface="Arial"/>
              <a:cs typeface="Arial"/>
            </a:endParaRPr>
          </a:p>
        </p:txBody>
      </p:sp>
      <p:sp>
        <p:nvSpPr>
          <p:cNvPr id="28" name="Rounded Rectangle 27"/>
          <p:cNvSpPr/>
          <p:nvPr/>
        </p:nvSpPr>
        <p:spPr>
          <a:xfrm>
            <a:off x="2286000" y="4229101"/>
            <a:ext cx="1752600" cy="1059870"/>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1" dirty="0" smtClean="0">
                <a:solidFill>
                  <a:srgbClr val="404040"/>
                </a:solidFill>
                <a:latin typeface="Arial"/>
                <a:cs typeface="Arial"/>
              </a:rPr>
              <a:t>Claims Benefit Administration</a:t>
            </a:r>
          </a:p>
          <a:p>
            <a:pPr lvl="0" algn="ctr"/>
            <a:r>
              <a:rPr lang="en-US" sz="950" dirty="0" smtClean="0">
                <a:solidFill>
                  <a:srgbClr val="404040"/>
                </a:solidFill>
                <a:latin typeface="Arial"/>
                <a:cs typeface="Arial"/>
              </a:rPr>
              <a:t>Claims admin; management of medical, dental, FSA/HRA/HSA plans</a:t>
            </a:r>
            <a:endParaRPr lang="en-US" sz="950" dirty="0">
              <a:solidFill>
                <a:srgbClr val="404040"/>
              </a:solidFill>
              <a:latin typeface="Arial"/>
              <a:cs typeface="Arial"/>
            </a:endParaRPr>
          </a:p>
        </p:txBody>
      </p:sp>
      <p:sp>
        <p:nvSpPr>
          <p:cNvPr id="3" name="Rectangle 2"/>
          <p:cNvSpPr/>
          <p:nvPr/>
        </p:nvSpPr>
        <p:spPr>
          <a:xfrm>
            <a:off x="2286000" y="976744"/>
            <a:ext cx="6572036" cy="60959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9C1"/>
                </a:solidFill>
                <a:latin typeface="Arial"/>
                <a:cs typeface="Arial"/>
              </a:rPr>
              <a:t>Broad Range of Capability &amp; Service Components</a:t>
            </a:r>
          </a:p>
        </p:txBody>
      </p:sp>
    </p:spTree>
    <p:extLst>
      <p:ext uri="{BB962C8B-B14F-4D97-AF65-F5344CB8AC3E}">
        <p14:creationId xmlns:p14="http://schemas.microsoft.com/office/powerpoint/2010/main" val="89584032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5" grpId="0" animBg="1"/>
      <p:bldP spid="22" grpId="0" animBg="1"/>
      <p:bldP spid="23" grpId="0" animBg="1"/>
      <p:bldP spid="24" grpId="0" animBg="1"/>
      <p:bldP spid="2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42"/>
            <a:ext cx="9144000" cy="1325563"/>
          </a:xfrm>
        </p:spPr>
        <p:txBody>
          <a:bodyPr>
            <a:noAutofit/>
          </a:bodyPr>
          <a:lstStyle/>
          <a:p>
            <a:pPr marL="0" indent="0" algn="ctr">
              <a:lnSpc>
                <a:spcPct val="110000"/>
              </a:lnSpc>
            </a:pPr>
            <a:r>
              <a:rPr lang="en-US" sz="2800" b="1" dirty="0" smtClean="0">
                <a:solidFill>
                  <a:srgbClr val="0079C1"/>
                </a:solidFill>
                <a:latin typeface="Arial"/>
                <a:cs typeface="Arial"/>
              </a:rPr>
              <a:t>Range of Services = Competitive Differentiator</a:t>
            </a:r>
            <a:br>
              <a:rPr lang="en-US" sz="2800" b="1" dirty="0" smtClean="0">
                <a:solidFill>
                  <a:srgbClr val="0079C1"/>
                </a:solidFill>
                <a:latin typeface="Arial"/>
                <a:cs typeface="Arial"/>
              </a:rPr>
            </a:br>
            <a:r>
              <a:rPr lang="en-US" sz="2000" b="1" dirty="0" smtClean="0">
                <a:solidFill>
                  <a:srgbClr val="404040"/>
                </a:solidFill>
                <a:latin typeface="Arial"/>
                <a:cs typeface="Arial"/>
              </a:rPr>
              <a:t>More resources and range of services than local and regional TPAs</a:t>
            </a:r>
            <a:endParaRPr lang="en-US" sz="2000" b="1" dirty="0">
              <a:solidFill>
                <a:srgbClr val="404040"/>
              </a:solidFill>
              <a:latin typeface="Arial"/>
              <a:cs typeface="Arial"/>
            </a:endParaRPr>
          </a:p>
        </p:txBody>
      </p:sp>
      <p:sp>
        <p:nvSpPr>
          <p:cNvPr id="5" name="TextBox 4"/>
          <p:cNvSpPr txBox="1"/>
          <p:nvPr/>
        </p:nvSpPr>
        <p:spPr>
          <a:xfrm>
            <a:off x="-624114" y="2971800"/>
            <a:ext cx="184666" cy="369332"/>
          </a:xfrm>
          <a:prstGeom prst="rect">
            <a:avLst/>
          </a:prstGeom>
          <a:noFill/>
        </p:spPr>
        <p:txBody>
          <a:bodyPr wrap="none" rtlCol="0">
            <a:spAutoFit/>
          </a:bodyPr>
          <a:lstStyle/>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0" y="1321801"/>
            <a:ext cx="9475875" cy="4214207"/>
          </a:xfrm>
          <a:prstGeom prst="rect">
            <a:avLst/>
          </a:prstGeom>
          <a:solidFill>
            <a:schemeClr val="bg2"/>
          </a:solidFill>
        </p:spPr>
      </p:pic>
    </p:spTree>
    <p:extLst>
      <p:ext uri="{BB962C8B-B14F-4D97-AF65-F5344CB8AC3E}">
        <p14:creationId xmlns:p14="http://schemas.microsoft.com/office/powerpoint/2010/main" val="416671320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867400" y="2722649"/>
            <a:ext cx="3124200" cy="990600"/>
          </a:xfrm>
          <a:prstGeom prst="ellipse">
            <a:avLst/>
          </a:prstGeom>
          <a:solidFill>
            <a:schemeClr val="bg1"/>
          </a:solidFill>
          <a:ln w="38100" cmpd="sng">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79C1"/>
              </a:solidFill>
            </a:endParaRPr>
          </a:p>
        </p:txBody>
      </p:sp>
      <p:sp>
        <p:nvSpPr>
          <p:cNvPr id="2" name="Title 1"/>
          <p:cNvSpPr>
            <a:spLocks noGrp="1"/>
          </p:cNvSpPr>
          <p:nvPr>
            <p:ph type="title"/>
          </p:nvPr>
        </p:nvSpPr>
        <p:spPr>
          <a:xfrm>
            <a:off x="0" y="-4742"/>
            <a:ext cx="9144000" cy="1325563"/>
          </a:xfrm>
        </p:spPr>
        <p:txBody>
          <a:bodyPr>
            <a:noAutofit/>
          </a:bodyPr>
          <a:lstStyle/>
          <a:p>
            <a:pPr marL="0" indent="0" algn="ctr">
              <a:lnSpc>
                <a:spcPct val="110000"/>
              </a:lnSpc>
            </a:pPr>
            <a:r>
              <a:rPr lang="en-US" sz="2800" b="1" dirty="0" smtClean="0">
                <a:solidFill>
                  <a:srgbClr val="0079C1"/>
                </a:solidFill>
                <a:latin typeface="Arial"/>
                <a:cs typeface="Arial"/>
              </a:rPr>
              <a:t>Flexible Configuration = Competitive Differentiator</a:t>
            </a:r>
            <a:r>
              <a:rPr lang="en-US" sz="3200" b="1" dirty="0" smtClean="0">
                <a:solidFill>
                  <a:schemeClr val="tx2"/>
                </a:solidFill>
                <a:latin typeface="+mn-lt"/>
              </a:rPr>
              <a:t/>
            </a:r>
            <a:br>
              <a:rPr lang="en-US" sz="3200" b="1" dirty="0" smtClean="0">
                <a:solidFill>
                  <a:schemeClr val="tx2"/>
                </a:solidFill>
                <a:latin typeface="+mn-lt"/>
              </a:rPr>
            </a:br>
            <a:r>
              <a:rPr lang="en-US" sz="2000" b="1" dirty="0" smtClean="0">
                <a:solidFill>
                  <a:srgbClr val="404040"/>
                </a:solidFill>
                <a:latin typeface="Arial"/>
                <a:cs typeface="Arial"/>
              </a:rPr>
              <a:t>More personalization and flexibility than national carriers</a:t>
            </a:r>
            <a:endParaRPr lang="en-US" sz="2000" b="1" dirty="0">
              <a:solidFill>
                <a:srgbClr val="404040"/>
              </a:solidFill>
              <a:latin typeface="Arial"/>
              <a:cs typeface="Arial"/>
            </a:endParaRPr>
          </a:p>
        </p:txBody>
      </p:sp>
      <p:graphicFrame>
        <p:nvGraphicFramePr>
          <p:cNvPr id="4" name="Content Placeholder 3"/>
          <p:cNvGraphicFramePr>
            <a:graphicFrameLocks/>
          </p:cNvGraphicFramePr>
          <p:nvPr>
            <p:extLst>
              <p:ext uri="{D42A27DB-BD31-4B8C-83A1-F6EECF244321}">
                <p14:modId xmlns:p14="http://schemas.microsoft.com/office/powerpoint/2010/main" val="1372013876"/>
              </p:ext>
            </p:extLst>
          </p:nvPr>
        </p:nvGraphicFramePr>
        <p:xfrm>
          <a:off x="457200" y="2113049"/>
          <a:ext cx="5090886" cy="2358505"/>
        </p:xfrm>
        <a:graphic>
          <a:graphicData uri="http://schemas.openxmlformats.org/drawingml/2006/table">
            <a:tbl>
              <a:tblPr firstRow="1">
                <a:tableStyleId>{BC89EF96-8CEA-46FF-86C4-4CE0E7609802}</a:tableStyleId>
              </a:tblPr>
              <a:tblGrid>
                <a:gridCol w="1981200"/>
                <a:gridCol w="3109686"/>
              </a:tblGrid>
              <a:tr h="457200">
                <a:tc>
                  <a:txBody>
                    <a:bodyPr/>
                    <a:lstStyle/>
                    <a:p>
                      <a:pPr algn="ctr"/>
                      <a:r>
                        <a:rPr lang="en-US" sz="1600" b="1" u="none" dirty="0" smtClean="0">
                          <a:solidFill>
                            <a:schemeClr val="bg1"/>
                          </a:solidFill>
                          <a:latin typeface="Arial"/>
                          <a:cs typeface="Arial"/>
                        </a:rPr>
                        <a:t>Components</a:t>
                      </a:r>
                      <a:endParaRPr lang="en-US" sz="1600" b="1" u="none" dirty="0">
                        <a:solidFill>
                          <a:schemeClr val="bg1"/>
                        </a:solidFill>
                        <a:latin typeface="Arial"/>
                        <a:cs typeface="Arial"/>
                      </a:endParaRPr>
                    </a:p>
                  </a:txBody>
                  <a:tcPr anchor="ctr">
                    <a:lnL w="12700" cap="flat" cmpd="sng" algn="ctr">
                      <a:solidFill>
                        <a:srgbClr val="0079C1"/>
                      </a:solidFill>
                      <a:prstDash val="solid"/>
                      <a:round/>
                      <a:headEnd type="none" w="med" len="med"/>
                      <a:tailEnd type="none" w="med" len="med"/>
                    </a:lnL>
                    <a:lnR w="12700" cap="flat" cmpd="sng" algn="ctr">
                      <a:solidFill>
                        <a:srgbClr val="007BBF"/>
                      </a:solidFill>
                      <a:prstDash val="solid"/>
                      <a:round/>
                      <a:headEnd type="none" w="med" len="med"/>
                      <a:tailEnd type="none" w="med" len="med"/>
                    </a:lnR>
                    <a:lnT w="12700" cap="flat" cmpd="sng" algn="ctr">
                      <a:solidFill>
                        <a:srgbClr val="0079C1"/>
                      </a:solidFill>
                      <a:prstDash val="solid"/>
                      <a:round/>
                      <a:headEnd type="none" w="med" len="med"/>
                      <a:tailEnd type="none" w="med" len="med"/>
                    </a:lnT>
                    <a:lnB w="12700" cap="flat" cmpd="sng" algn="ctr">
                      <a:solidFill>
                        <a:srgbClr val="007BBF"/>
                      </a:solidFill>
                      <a:prstDash val="solid"/>
                      <a:round/>
                      <a:headEnd type="none" w="med" len="med"/>
                      <a:tailEnd type="none" w="med" len="med"/>
                    </a:lnB>
                    <a:lnTlToBr w="12700" cmpd="sng">
                      <a:noFill/>
                      <a:prstDash val="solid"/>
                    </a:lnTlToBr>
                    <a:lnBlToTr w="12700" cmpd="sng">
                      <a:noFill/>
                      <a:prstDash val="solid"/>
                    </a:lnBlToTr>
                    <a:solidFill>
                      <a:srgbClr val="0079C1"/>
                    </a:solidFill>
                  </a:tcPr>
                </a:tc>
                <a:tc>
                  <a:txBody>
                    <a:bodyPr/>
                    <a:lstStyle/>
                    <a:p>
                      <a:pPr algn="ctr"/>
                      <a:r>
                        <a:rPr lang="en-US" sz="1600" b="1" u="none" dirty="0" smtClean="0">
                          <a:solidFill>
                            <a:schemeClr val="bg1"/>
                          </a:solidFill>
                          <a:latin typeface="Arial"/>
                          <a:cs typeface="Arial"/>
                        </a:rPr>
                        <a:t>Examples</a:t>
                      </a:r>
                      <a:endParaRPr lang="en-US" sz="1600" b="1" u="none" dirty="0">
                        <a:solidFill>
                          <a:schemeClr val="bg1"/>
                        </a:solidFill>
                        <a:latin typeface="Arial"/>
                        <a:cs typeface="Arial"/>
                      </a:endParaRPr>
                    </a:p>
                  </a:txBody>
                  <a:tcPr anchor="ctr">
                    <a:lnL w="12700" cap="flat" cmpd="sng" algn="ctr">
                      <a:solidFill>
                        <a:srgbClr val="007BBF"/>
                      </a:solidFill>
                      <a:prstDash val="solid"/>
                      <a:round/>
                      <a:headEnd type="none" w="med" len="med"/>
                      <a:tailEnd type="none" w="med" len="med"/>
                    </a:lnL>
                    <a:lnR w="12700" cap="flat" cmpd="sng" algn="ctr">
                      <a:solidFill>
                        <a:srgbClr val="0079C1"/>
                      </a:solidFill>
                      <a:prstDash val="solid"/>
                      <a:round/>
                      <a:headEnd type="none" w="med" len="med"/>
                      <a:tailEnd type="none" w="med" len="med"/>
                    </a:lnR>
                    <a:lnT w="12700" cap="flat" cmpd="sng" algn="ctr">
                      <a:solidFill>
                        <a:srgbClr val="0079C1"/>
                      </a:solidFill>
                      <a:prstDash val="solid"/>
                      <a:round/>
                      <a:headEnd type="none" w="med" len="med"/>
                      <a:tailEnd type="none" w="med" len="med"/>
                    </a:lnT>
                    <a:lnB w="12700" cap="flat" cmpd="sng" algn="ctr">
                      <a:solidFill>
                        <a:srgbClr val="007BBF"/>
                      </a:solidFill>
                      <a:prstDash val="solid"/>
                      <a:round/>
                      <a:headEnd type="none" w="med" len="med"/>
                      <a:tailEnd type="none" w="med" len="med"/>
                    </a:lnB>
                    <a:solidFill>
                      <a:srgbClr val="0079C1"/>
                    </a:solidFill>
                  </a:tcPr>
                </a:tc>
              </a:tr>
              <a:tr h="380261">
                <a:tc>
                  <a:txBody>
                    <a:bodyPr/>
                    <a:lstStyle/>
                    <a:p>
                      <a:pPr algn="l"/>
                      <a:r>
                        <a:rPr lang="en-US" sz="1300" b="1" dirty="0" smtClean="0">
                          <a:solidFill>
                            <a:srgbClr val="404040"/>
                          </a:solidFill>
                          <a:latin typeface="Arial"/>
                          <a:cs typeface="Arial"/>
                        </a:rPr>
                        <a:t>Benefit</a:t>
                      </a:r>
                      <a:r>
                        <a:rPr lang="en-US" sz="1300" b="1" baseline="0" dirty="0" smtClean="0">
                          <a:solidFill>
                            <a:srgbClr val="404040"/>
                          </a:solidFill>
                          <a:latin typeface="Arial"/>
                          <a:cs typeface="Arial"/>
                        </a:rPr>
                        <a:t> </a:t>
                      </a:r>
                      <a:r>
                        <a:rPr lang="en-US" sz="1300" b="1" dirty="0" smtClean="0">
                          <a:solidFill>
                            <a:srgbClr val="404040"/>
                          </a:solidFill>
                          <a:latin typeface="Arial"/>
                          <a:cs typeface="Arial"/>
                        </a:rPr>
                        <a:t>Design</a:t>
                      </a:r>
                      <a:endParaRPr lang="en-US" sz="1300" b="1" dirty="0">
                        <a:solidFill>
                          <a:srgbClr val="404040"/>
                        </a:solidFill>
                        <a:latin typeface="Arial"/>
                        <a:cs typeface="Arial"/>
                      </a:endParaRPr>
                    </a:p>
                  </a:txBody>
                  <a:tcPr anchor="ctr">
                    <a:lnL w="12700" cap="flat" cmpd="sng" algn="ctr">
                      <a:solidFill>
                        <a:srgbClr val="0079C1"/>
                      </a:solidFill>
                      <a:prstDash val="solid"/>
                      <a:round/>
                      <a:headEnd type="none" w="med" len="med"/>
                      <a:tailEnd type="none" w="med" len="med"/>
                    </a:lnL>
                    <a:lnR w="12700" cap="flat" cmpd="sng" algn="ctr">
                      <a:solidFill>
                        <a:srgbClr val="007BBF"/>
                      </a:solidFill>
                      <a:prstDash val="solid"/>
                      <a:round/>
                      <a:headEnd type="none" w="med" len="med"/>
                      <a:tailEnd type="none" w="med" len="med"/>
                    </a:lnR>
                    <a:lnT w="12700" cap="flat" cmpd="sng" algn="ctr">
                      <a:solidFill>
                        <a:srgbClr val="007B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smtClean="0">
                          <a:solidFill>
                            <a:srgbClr val="404040"/>
                          </a:solidFill>
                          <a:latin typeface="Arial"/>
                          <a:cs typeface="Arial"/>
                        </a:rPr>
                        <a:t>Consultative options for unique needs</a:t>
                      </a:r>
                      <a:r>
                        <a:rPr lang="en-US" sz="1300" baseline="0" dirty="0" smtClean="0">
                          <a:solidFill>
                            <a:srgbClr val="404040"/>
                          </a:solidFill>
                          <a:latin typeface="Arial"/>
                          <a:cs typeface="Arial"/>
                        </a:rPr>
                        <a:t> </a:t>
                      </a:r>
                      <a:endParaRPr lang="en-US" sz="1300" dirty="0">
                        <a:solidFill>
                          <a:srgbClr val="404040"/>
                        </a:solidFill>
                        <a:latin typeface="Arial"/>
                        <a:cs typeface="Arial"/>
                      </a:endParaRPr>
                    </a:p>
                  </a:txBody>
                  <a:tcPr anchor="ctr">
                    <a:lnL w="12700" cap="flat" cmpd="sng" algn="ctr">
                      <a:solidFill>
                        <a:srgbClr val="007BBF"/>
                      </a:solidFill>
                      <a:prstDash val="solid"/>
                      <a:round/>
                      <a:headEnd type="none" w="med" len="med"/>
                      <a:tailEnd type="none" w="med" len="med"/>
                    </a:lnL>
                    <a:lnR w="12700" cap="flat" cmpd="sng" algn="ctr">
                      <a:solidFill>
                        <a:srgbClr val="0079C1"/>
                      </a:solidFill>
                      <a:prstDash val="solid"/>
                      <a:round/>
                      <a:headEnd type="none" w="med" len="med"/>
                      <a:tailEnd type="none" w="med" len="med"/>
                    </a:lnR>
                    <a:lnT w="12700" cap="flat" cmpd="sng" algn="ctr">
                      <a:solidFill>
                        <a:srgbClr val="007BBF"/>
                      </a:solidFill>
                      <a:prstDash val="solid"/>
                      <a:round/>
                      <a:headEnd type="none" w="med" len="med"/>
                      <a:tailEnd type="none" w="med" len="med"/>
                    </a:lnT>
                    <a:lnB w="12700" cap="flat" cmpd="sng" algn="ctr">
                      <a:solidFill>
                        <a:srgbClr val="007BBF"/>
                      </a:solidFill>
                      <a:prstDash val="solid"/>
                      <a:round/>
                      <a:headEnd type="none" w="med" len="med"/>
                      <a:tailEnd type="none" w="med" len="med"/>
                    </a:lnB>
                    <a:solidFill>
                      <a:schemeClr val="accent1">
                        <a:lumMod val="20000"/>
                        <a:lumOff val="80000"/>
                      </a:schemeClr>
                    </a:solidFill>
                  </a:tcPr>
                </a:tc>
              </a:tr>
              <a:tr h="380261">
                <a:tc>
                  <a:txBody>
                    <a:bodyPr/>
                    <a:lstStyle/>
                    <a:p>
                      <a:pPr algn="l"/>
                      <a:r>
                        <a:rPr lang="en-US" sz="1300" b="1" dirty="0" smtClean="0">
                          <a:solidFill>
                            <a:srgbClr val="404040"/>
                          </a:solidFill>
                          <a:latin typeface="Arial"/>
                          <a:cs typeface="Arial"/>
                        </a:rPr>
                        <a:t>Enrollment</a:t>
                      </a:r>
                      <a:r>
                        <a:rPr lang="en-US" sz="1300" b="1" baseline="0" dirty="0" smtClean="0">
                          <a:solidFill>
                            <a:srgbClr val="404040"/>
                          </a:solidFill>
                          <a:latin typeface="Arial"/>
                          <a:cs typeface="Arial"/>
                        </a:rPr>
                        <a:t> Choices</a:t>
                      </a:r>
                      <a:endParaRPr lang="en-US" sz="1300" b="1" dirty="0">
                        <a:solidFill>
                          <a:srgbClr val="404040"/>
                        </a:solidFill>
                        <a:latin typeface="Arial"/>
                        <a:cs typeface="Arial"/>
                      </a:endParaRPr>
                    </a:p>
                  </a:txBody>
                  <a:tcPr anchor="ctr">
                    <a:lnL w="12700" cap="flat" cmpd="sng" algn="ctr">
                      <a:solidFill>
                        <a:srgbClr val="0079C1"/>
                      </a:solidFill>
                      <a:prstDash val="solid"/>
                      <a:round/>
                      <a:headEnd type="none" w="med" len="med"/>
                      <a:tailEnd type="none" w="med" len="med"/>
                    </a:lnL>
                    <a:lnR w="12700" cap="flat" cmpd="sng" algn="ctr">
                      <a:solidFill>
                        <a:srgbClr val="007B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smtClean="0">
                          <a:solidFill>
                            <a:srgbClr val="404040"/>
                          </a:solidFill>
                          <a:latin typeface="Arial"/>
                          <a:cs typeface="Arial"/>
                        </a:rPr>
                        <a:t>Alter </a:t>
                      </a:r>
                      <a:r>
                        <a:rPr lang="en-US" sz="1300" baseline="0" dirty="0" smtClean="0">
                          <a:solidFill>
                            <a:srgbClr val="404040"/>
                          </a:solidFill>
                          <a:latin typeface="Arial"/>
                          <a:cs typeface="Arial"/>
                        </a:rPr>
                        <a:t>ID card or enroll/EOB material</a:t>
                      </a:r>
                      <a:endParaRPr lang="en-US" sz="1300" dirty="0">
                        <a:solidFill>
                          <a:srgbClr val="404040"/>
                        </a:solidFill>
                        <a:latin typeface="Arial"/>
                        <a:cs typeface="Arial"/>
                      </a:endParaRPr>
                    </a:p>
                  </a:txBody>
                  <a:tcPr anchor="ctr">
                    <a:lnL w="12700" cap="flat" cmpd="sng" algn="ctr">
                      <a:solidFill>
                        <a:srgbClr val="007BBF"/>
                      </a:solidFill>
                      <a:prstDash val="solid"/>
                      <a:round/>
                      <a:headEnd type="none" w="med" len="med"/>
                      <a:tailEnd type="none" w="med" len="med"/>
                    </a:lnL>
                    <a:lnR w="12700" cap="flat" cmpd="sng" algn="ctr">
                      <a:solidFill>
                        <a:srgbClr val="0079C1"/>
                      </a:solidFill>
                      <a:prstDash val="solid"/>
                      <a:round/>
                      <a:headEnd type="none" w="med" len="med"/>
                      <a:tailEnd type="none" w="med" len="med"/>
                    </a:lnR>
                    <a:lnT w="12700" cap="flat" cmpd="sng" algn="ctr">
                      <a:solidFill>
                        <a:srgbClr val="007BBF"/>
                      </a:solidFill>
                      <a:prstDash val="solid"/>
                      <a:round/>
                      <a:headEnd type="none" w="med" len="med"/>
                      <a:tailEnd type="none" w="med" len="med"/>
                    </a:lnT>
                    <a:lnB w="12700" cap="flat" cmpd="sng" algn="ctr">
                      <a:solidFill>
                        <a:srgbClr val="007BBF"/>
                      </a:solidFill>
                      <a:prstDash val="solid"/>
                      <a:round/>
                      <a:headEnd type="none" w="med" len="med"/>
                      <a:tailEnd type="none" w="med" len="med"/>
                    </a:lnB>
                    <a:solidFill>
                      <a:schemeClr val="accent1">
                        <a:lumMod val="20000"/>
                        <a:lumOff val="80000"/>
                      </a:schemeClr>
                    </a:solidFill>
                  </a:tcPr>
                </a:tc>
              </a:tr>
              <a:tr h="380261">
                <a:tc>
                  <a:txBody>
                    <a:bodyPr/>
                    <a:lstStyle/>
                    <a:p>
                      <a:pPr algn="l"/>
                      <a:r>
                        <a:rPr lang="en-US" sz="1300" b="1" dirty="0" smtClean="0">
                          <a:solidFill>
                            <a:srgbClr val="404040"/>
                          </a:solidFill>
                          <a:latin typeface="Arial"/>
                          <a:cs typeface="Arial"/>
                        </a:rPr>
                        <a:t>Medical Management</a:t>
                      </a:r>
                      <a:endParaRPr lang="en-US" sz="1300" b="1" dirty="0">
                        <a:solidFill>
                          <a:srgbClr val="404040"/>
                        </a:solidFill>
                        <a:latin typeface="Arial"/>
                        <a:cs typeface="Arial"/>
                      </a:endParaRPr>
                    </a:p>
                  </a:txBody>
                  <a:tcPr anchor="ctr">
                    <a:lnL w="12700" cap="flat" cmpd="sng" algn="ctr">
                      <a:solidFill>
                        <a:srgbClr val="0079C1"/>
                      </a:solidFill>
                      <a:prstDash val="solid"/>
                      <a:round/>
                      <a:headEnd type="none" w="med" len="med"/>
                      <a:tailEnd type="none" w="med" len="med"/>
                    </a:lnL>
                    <a:lnR w="12700" cap="flat" cmpd="sng" algn="ctr">
                      <a:solidFill>
                        <a:srgbClr val="007B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smtClean="0">
                          <a:solidFill>
                            <a:srgbClr val="404040"/>
                          </a:solidFill>
                          <a:latin typeface="Arial"/>
                          <a:cs typeface="Arial"/>
                        </a:rPr>
                        <a:t>Carve-out</a:t>
                      </a:r>
                      <a:r>
                        <a:rPr lang="en-US" sz="1300" baseline="0" dirty="0" smtClean="0">
                          <a:solidFill>
                            <a:srgbClr val="404040"/>
                          </a:solidFill>
                          <a:latin typeface="Arial"/>
                          <a:cs typeface="Arial"/>
                        </a:rPr>
                        <a:t> specific components</a:t>
                      </a:r>
                      <a:endParaRPr lang="en-US" sz="1300" dirty="0">
                        <a:solidFill>
                          <a:srgbClr val="404040"/>
                        </a:solidFill>
                        <a:latin typeface="Arial"/>
                        <a:cs typeface="Arial"/>
                      </a:endParaRPr>
                    </a:p>
                  </a:txBody>
                  <a:tcPr anchor="ctr">
                    <a:lnL w="12700" cap="flat" cmpd="sng" algn="ctr">
                      <a:solidFill>
                        <a:srgbClr val="007BBF"/>
                      </a:solidFill>
                      <a:prstDash val="solid"/>
                      <a:round/>
                      <a:headEnd type="none" w="med" len="med"/>
                      <a:tailEnd type="none" w="med" len="med"/>
                    </a:lnL>
                    <a:lnR w="12700" cap="flat" cmpd="sng" algn="ctr">
                      <a:solidFill>
                        <a:srgbClr val="0079C1"/>
                      </a:solidFill>
                      <a:prstDash val="solid"/>
                      <a:round/>
                      <a:headEnd type="none" w="med" len="med"/>
                      <a:tailEnd type="none" w="med" len="med"/>
                    </a:lnR>
                    <a:lnT w="12700" cap="flat" cmpd="sng" algn="ctr">
                      <a:solidFill>
                        <a:srgbClr val="007BBF"/>
                      </a:solidFill>
                      <a:prstDash val="solid"/>
                      <a:round/>
                      <a:headEnd type="none" w="med" len="med"/>
                      <a:tailEnd type="none" w="med" len="med"/>
                    </a:lnT>
                    <a:lnB w="12700" cap="flat" cmpd="sng" algn="ctr">
                      <a:solidFill>
                        <a:srgbClr val="007BBF"/>
                      </a:solidFill>
                      <a:prstDash val="solid"/>
                      <a:round/>
                      <a:headEnd type="none" w="med" len="med"/>
                      <a:tailEnd type="none" w="med" len="med"/>
                    </a:lnB>
                    <a:solidFill>
                      <a:schemeClr val="accent1">
                        <a:lumMod val="20000"/>
                        <a:lumOff val="80000"/>
                      </a:schemeClr>
                    </a:solidFill>
                  </a:tcPr>
                </a:tc>
              </a:tr>
              <a:tr h="380261">
                <a:tc>
                  <a:txBody>
                    <a:bodyPr/>
                    <a:lstStyle/>
                    <a:p>
                      <a:pPr algn="l"/>
                      <a:r>
                        <a:rPr lang="en-US" sz="1300" b="1" dirty="0" smtClean="0">
                          <a:solidFill>
                            <a:srgbClr val="404040"/>
                          </a:solidFill>
                          <a:latin typeface="Arial"/>
                          <a:cs typeface="Arial"/>
                        </a:rPr>
                        <a:t>Network configuration</a:t>
                      </a:r>
                      <a:endParaRPr lang="en-US" sz="1300" b="1" dirty="0">
                        <a:solidFill>
                          <a:srgbClr val="404040"/>
                        </a:solidFill>
                        <a:latin typeface="Arial"/>
                        <a:cs typeface="Arial"/>
                      </a:endParaRPr>
                    </a:p>
                  </a:txBody>
                  <a:tcPr anchor="ctr">
                    <a:lnL w="12700" cap="flat" cmpd="sng" algn="ctr">
                      <a:solidFill>
                        <a:srgbClr val="0079C1"/>
                      </a:solidFill>
                      <a:prstDash val="solid"/>
                      <a:round/>
                      <a:headEnd type="none" w="med" len="med"/>
                      <a:tailEnd type="none" w="med" len="med"/>
                    </a:lnL>
                    <a:lnR w="12700" cap="flat" cmpd="sng" algn="ctr">
                      <a:solidFill>
                        <a:srgbClr val="007BB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en-US" sz="1300" dirty="0" smtClean="0">
                          <a:solidFill>
                            <a:srgbClr val="404040"/>
                          </a:solidFill>
                          <a:latin typeface="Arial"/>
                          <a:cs typeface="Arial"/>
                        </a:rPr>
                        <a:t>Quilt</a:t>
                      </a:r>
                      <a:r>
                        <a:rPr lang="en-US" sz="1300" baseline="0" dirty="0" smtClean="0">
                          <a:solidFill>
                            <a:srgbClr val="404040"/>
                          </a:solidFill>
                          <a:latin typeface="Arial"/>
                          <a:cs typeface="Arial"/>
                        </a:rPr>
                        <a:t> Multiple and 1</a:t>
                      </a:r>
                      <a:r>
                        <a:rPr lang="en-US" sz="1300" baseline="30000" dirty="0" smtClean="0">
                          <a:solidFill>
                            <a:srgbClr val="404040"/>
                          </a:solidFill>
                          <a:latin typeface="Arial"/>
                          <a:cs typeface="Arial"/>
                        </a:rPr>
                        <a:t>st</a:t>
                      </a:r>
                      <a:r>
                        <a:rPr lang="en-US" sz="1300" baseline="0" dirty="0" smtClean="0">
                          <a:solidFill>
                            <a:srgbClr val="404040"/>
                          </a:solidFill>
                          <a:latin typeface="Arial"/>
                          <a:cs typeface="Arial"/>
                        </a:rPr>
                        <a:t> tier networks</a:t>
                      </a:r>
                      <a:endParaRPr lang="en-US" sz="1300" dirty="0">
                        <a:solidFill>
                          <a:srgbClr val="404040"/>
                        </a:solidFill>
                        <a:latin typeface="Arial"/>
                        <a:cs typeface="Arial"/>
                      </a:endParaRPr>
                    </a:p>
                  </a:txBody>
                  <a:tcPr anchor="ctr">
                    <a:lnL w="12700" cap="flat" cmpd="sng" algn="ctr">
                      <a:solidFill>
                        <a:srgbClr val="007BBF"/>
                      </a:solidFill>
                      <a:prstDash val="solid"/>
                      <a:round/>
                      <a:headEnd type="none" w="med" len="med"/>
                      <a:tailEnd type="none" w="med" len="med"/>
                    </a:lnL>
                    <a:lnR w="12700" cap="flat" cmpd="sng" algn="ctr">
                      <a:solidFill>
                        <a:srgbClr val="0079C1"/>
                      </a:solidFill>
                      <a:prstDash val="solid"/>
                      <a:round/>
                      <a:headEnd type="none" w="med" len="med"/>
                      <a:tailEnd type="none" w="med" len="med"/>
                    </a:lnR>
                    <a:lnT w="12700" cap="flat" cmpd="sng" algn="ctr">
                      <a:solidFill>
                        <a:srgbClr val="007BBF"/>
                      </a:solidFill>
                      <a:prstDash val="solid"/>
                      <a:round/>
                      <a:headEnd type="none" w="med" len="med"/>
                      <a:tailEnd type="none" w="med" len="med"/>
                    </a:lnT>
                    <a:lnB w="12700" cap="flat" cmpd="sng" algn="ctr">
                      <a:solidFill>
                        <a:srgbClr val="007BBF"/>
                      </a:solidFill>
                      <a:prstDash val="solid"/>
                      <a:round/>
                      <a:headEnd type="none" w="med" len="med"/>
                      <a:tailEnd type="none" w="med" len="med"/>
                    </a:lnB>
                    <a:solidFill>
                      <a:schemeClr val="accent1">
                        <a:lumMod val="20000"/>
                        <a:lumOff val="80000"/>
                      </a:schemeClr>
                    </a:solidFill>
                  </a:tcPr>
                </a:tc>
              </a:tr>
              <a:tr h="380261">
                <a:tc>
                  <a:txBody>
                    <a:bodyPr/>
                    <a:lstStyle/>
                    <a:p>
                      <a:pPr algn="l"/>
                      <a:r>
                        <a:rPr lang="en-US" sz="1300" b="1" u="none" dirty="0" smtClean="0">
                          <a:solidFill>
                            <a:srgbClr val="404040"/>
                          </a:solidFill>
                          <a:latin typeface="Arial"/>
                          <a:cs typeface="Arial"/>
                        </a:rPr>
                        <a:t>Vendor Integration</a:t>
                      </a:r>
                      <a:endParaRPr lang="en-US" sz="1300" b="1" u="none" dirty="0">
                        <a:solidFill>
                          <a:srgbClr val="404040"/>
                        </a:solidFill>
                        <a:latin typeface="Arial"/>
                        <a:cs typeface="Arial"/>
                      </a:endParaRPr>
                    </a:p>
                  </a:txBody>
                  <a:tcPr anchor="ctr">
                    <a:lnL w="12700" cap="flat" cmpd="sng" algn="ctr">
                      <a:solidFill>
                        <a:srgbClr val="0079C1"/>
                      </a:solidFill>
                      <a:prstDash val="solid"/>
                      <a:round/>
                      <a:headEnd type="none" w="med" len="med"/>
                      <a:tailEnd type="none" w="med" len="med"/>
                    </a:lnL>
                    <a:lnR w="12700" cap="flat" cmpd="sng" algn="ctr">
                      <a:solidFill>
                        <a:srgbClr val="007BBF"/>
                      </a:solidFill>
                      <a:prstDash val="solid"/>
                      <a:round/>
                      <a:headEnd type="none" w="med" len="med"/>
                      <a:tailEnd type="none" w="med" len="med"/>
                    </a:lnR>
                    <a:lnT w="12700" cmpd="sng">
                      <a:noFill/>
                    </a:lnT>
                    <a:lnB w="12700" cap="flat" cmpd="sng" algn="ctr">
                      <a:solidFill>
                        <a:srgbClr val="0079C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baseline="0" dirty="0" smtClean="0">
                          <a:solidFill>
                            <a:srgbClr val="404040"/>
                          </a:solidFill>
                          <a:latin typeface="Arial"/>
                          <a:cs typeface="Arial"/>
                        </a:rPr>
                        <a:t>PBM, Stop Loss, data exchange</a:t>
                      </a:r>
                      <a:endParaRPr lang="en-US" sz="1300" dirty="0">
                        <a:solidFill>
                          <a:srgbClr val="404040"/>
                        </a:solidFill>
                        <a:latin typeface="Arial"/>
                        <a:cs typeface="Arial"/>
                      </a:endParaRPr>
                    </a:p>
                  </a:txBody>
                  <a:tcPr anchor="ctr">
                    <a:lnL w="12700" cap="flat" cmpd="sng" algn="ctr">
                      <a:solidFill>
                        <a:srgbClr val="007BBF"/>
                      </a:solidFill>
                      <a:prstDash val="solid"/>
                      <a:round/>
                      <a:headEnd type="none" w="med" len="med"/>
                      <a:tailEnd type="none" w="med" len="med"/>
                    </a:lnL>
                    <a:lnR w="12700" cap="flat" cmpd="sng" algn="ctr">
                      <a:solidFill>
                        <a:srgbClr val="0079C1"/>
                      </a:solidFill>
                      <a:prstDash val="solid"/>
                      <a:round/>
                      <a:headEnd type="none" w="med" len="med"/>
                      <a:tailEnd type="none" w="med" len="med"/>
                    </a:lnR>
                    <a:lnT w="12700" cap="flat" cmpd="sng" algn="ctr">
                      <a:solidFill>
                        <a:srgbClr val="007BBF"/>
                      </a:solidFill>
                      <a:prstDash val="solid"/>
                      <a:round/>
                      <a:headEnd type="none" w="med" len="med"/>
                      <a:tailEnd type="none" w="med" len="med"/>
                    </a:lnT>
                    <a:lnB w="12700" cap="flat" cmpd="sng" algn="ctr">
                      <a:solidFill>
                        <a:srgbClr val="0079C1"/>
                      </a:solidFill>
                      <a:prstDash val="solid"/>
                      <a:round/>
                      <a:headEnd type="none" w="med" len="med"/>
                      <a:tailEnd type="none" w="med" len="med"/>
                    </a:lnB>
                    <a:solidFill>
                      <a:schemeClr val="accent1">
                        <a:lumMod val="20000"/>
                        <a:lumOff val="80000"/>
                      </a:schemeClr>
                    </a:solidFill>
                  </a:tcPr>
                </a:tc>
              </a:tr>
            </a:tbl>
          </a:graphicData>
        </a:graphic>
      </p:graphicFrame>
      <p:sp>
        <p:nvSpPr>
          <p:cNvPr id="5" name="TextBox 4"/>
          <p:cNvSpPr txBox="1"/>
          <p:nvPr/>
        </p:nvSpPr>
        <p:spPr>
          <a:xfrm>
            <a:off x="-624114" y="2971800"/>
            <a:ext cx="184666" cy="369332"/>
          </a:xfrm>
          <a:prstGeom prst="rect">
            <a:avLst/>
          </a:prstGeom>
          <a:noFill/>
        </p:spPr>
        <p:txBody>
          <a:bodyPr wrap="none" rtlCol="0">
            <a:spAutoFit/>
          </a:bodyPr>
          <a:lstStyle/>
          <a:p>
            <a:endParaRPr lang="en-US" dirty="0"/>
          </a:p>
        </p:txBody>
      </p:sp>
      <p:sp>
        <p:nvSpPr>
          <p:cNvPr id="8" name="TextBox 7"/>
          <p:cNvSpPr txBox="1"/>
          <p:nvPr/>
        </p:nvSpPr>
        <p:spPr>
          <a:xfrm>
            <a:off x="6497782" y="2894783"/>
            <a:ext cx="1863435" cy="584776"/>
          </a:xfrm>
          <a:prstGeom prst="rect">
            <a:avLst/>
          </a:prstGeom>
          <a:noFill/>
        </p:spPr>
        <p:txBody>
          <a:bodyPr wrap="square" rtlCol="0">
            <a:spAutoFit/>
          </a:bodyPr>
          <a:lstStyle/>
          <a:p>
            <a:pPr algn="ctr"/>
            <a:r>
              <a:rPr lang="en-US" sz="1600" b="1" i="1" dirty="0">
                <a:solidFill>
                  <a:srgbClr val="0079C1"/>
                </a:solidFill>
                <a:latin typeface="Arial"/>
                <a:cs typeface="Arial"/>
              </a:rPr>
              <a:t>A</a:t>
            </a:r>
            <a:r>
              <a:rPr lang="en-US" sz="1600" b="1" i="1" dirty="0" smtClean="0">
                <a:solidFill>
                  <a:srgbClr val="0079C1"/>
                </a:solidFill>
                <a:latin typeface="Arial"/>
                <a:cs typeface="Arial"/>
              </a:rPr>
              <a:t>bility to vary key components</a:t>
            </a:r>
            <a:endParaRPr lang="en-US" sz="1600" b="1" i="1" dirty="0">
              <a:solidFill>
                <a:srgbClr val="0079C1"/>
              </a:solidFill>
              <a:latin typeface="Arial"/>
              <a:cs typeface="Arial"/>
            </a:endParaRPr>
          </a:p>
        </p:txBody>
      </p:sp>
      <p:sp>
        <p:nvSpPr>
          <p:cNvPr id="9" name="TextBox 8"/>
          <p:cNvSpPr txBox="1"/>
          <p:nvPr/>
        </p:nvSpPr>
        <p:spPr>
          <a:xfrm>
            <a:off x="6172200" y="2265449"/>
            <a:ext cx="2583497" cy="369332"/>
          </a:xfrm>
          <a:prstGeom prst="rect">
            <a:avLst/>
          </a:prstGeom>
          <a:noFill/>
        </p:spPr>
        <p:txBody>
          <a:bodyPr wrap="none" rtlCol="0">
            <a:spAutoFit/>
          </a:bodyPr>
          <a:lstStyle/>
          <a:p>
            <a:r>
              <a:rPr lang="en-US" b="1" dirty="0" smtClean="0">
                <a:solidFill>
                  <a:srgbClr val="0079C1"/>
                </a:solidFill>
                <a:latin typeface="Arial"/>
                <a:cs typeface="Arial"/>
              </a:rPr>
              <a:t>Client Decision Driver</a:t>
            </a:r>
            <a:endParaRPr lang="en-US" b="1" dirty="0">
              <a:solidFill>
                <a:srgbClr val="0079C1"/>
              </a:solidFill>
              <a:latin typeface="Arial"/>
              <a:cs typeface="Arial"/>
            </a:endParaRPr>
          </a:p>
        </p:txBody>
      </p:sp>
    </p:spTree>
    <p:extLst>
      <p:ext uri="{BB962C8B-B14F-4D97-AF65-F5344CB8AC3E}">
        <p14:creationId xmlns:p14="http://schemas.microsoft.com/office/powerpoint/2010/main" val="92615229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S_Informatic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9334" y="1429226"/>
            <a:ext cx="813464" cy="836347"/>
          </a:xfrm>
          <a:prstGeom prst="rect">
            <a:avLst/>
          </a:prstGeom>
        </p:spPr>
      </p:pic>
      <p:sp>
        <p:nvSpPr>
          <p:cNvPr id="59" name="Freeform 58"/>
          <p:cNvSpPr/>
          <p:nvPr/>
        </p:nvSpPr>
        <p:spPr>
          <a:xfrm>
            <a:off x="5049334" y="4736921"/>
            <a:ext cx="786469" cy="792939"/>
          </a:xfrm>
          <a:custGeom>
            <a:avLst/>
            <a:gdLst>
              <a:gd name="connsiteX0" fmla="*/ 0 w 816864"/>
              <a:gd name="connsiteY0" fmla="*/ 408432 h 816864"/>
              <a:gd name="connsiteX1" fmla="*/ 408432 w 816864"/>
              <a:gd name="connsiteY1" fmla="*/ 0 h 816864"/>
              <a:gd name="connsiteX2" fmla="*/ 816864 w 816864"/>
              <a:gd name="connsiteY2" fmla="*/ 408432 h 816864"/>
              <a:gd name="connsiteX3" fmla="*/ 408432 w 816864"/>
              <a:gd name="connsiteY3" fmla="*/ 816864 h 816864"/>
              <a:gd name="connsiteX4" fmla="*/ 0 w 816864"/>
              <a:gd name="connsiteY4" fmla="*/ 408432 h 816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864" h="816864">
                <a:moveTo>
                  <a:pt x="0" y="408432"/>
                </a:moveTo>
                <a:cubicBezTo>
                  <a:pt x="0" y="182861"/>
                  <a:pt x="182861" y="0"/>
                  <a:pt x="408432" y="0"/>
                </a:cubicBezTo>
                <a:cubicBezTo>
                  <a:pt x="634003" y="0"/>
                  <a:pt x="816864" y="182861"/>
                  <a:pt x="816864" y="408432"/>
                </a:cubicBezTo>
                <a:cubicBezTo>
                  <a:pt x="816864" y="634003"/>
                  <a:pt x="634003" y="816864"/>
                  <a:pt x="408432" y="816864"/>
                </a:cubicBezTo>
                <a:cubicBezTo>
                  <a:pt x="182861" y="816864"/>
                  <a:pt x="0" y="634003"/>
                  <a:pt x="0" y="408432"/>
                </a:cubicBezTo>
                <a:close/>
              </a:path>
            </a:pathLst>
          </a:custGeom>
          <a:solidFill>
            <a:srgbClr val="FFC000"/>
          </a:solidFill>
          <a:effectLst/>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2967" tIns="172967" rIns="172967" bIns="172967" numCol="1" spcCol="1270" anchor="ctr" anchorCtr="0">
            <a:noAutofit/>
          </a:bodyPr>
          <a:lstStyle/>
          <a:p>
            <a:pPr algn="ctr" defTabSz="933434">
              <a:lnSpc>
                <a:spcPct val="90000"/>
              </a:lnSpc>
              <a:spcBef>
                <a:spcPct val="0"/>
              </a:spcBef>
              <a:spcAft>
                <a:spcPct val="35000"/>
              </a:spcAft>
            </a:pPr>
            <a:endParaRPr lang="en-US" sz="2099" dirty="0"/>
          </a:p>
        </p:txBody>
      </p:sp>
      <p:sp>
        <p:nvSpPr>
          <p:cNvPr id="2" name="Title 1"/>
          <p:cNvSpPr>
            <a:spLocks noGrp="1"/>
          </p:cNvSpPr>
          <p:nvPr>
            <p:ph type="title"/>
          </p:nvPr>
        </p:nvSpPr>
        <p:spPr>
          <a:xfrm>
            <a:off x="1" y="277756"/>
            <a:ext cx="9143999" cy="858044"/>
          </a:xfrm>
        </p:spPr>
        <p:txBody>
          <a:bodyPr>
            <a:noAutofit/>
          </a:bodyPr>
          <a:lstStyle/>
          <a:p>
            <a:pPr algn="ctr"/>
            <a:r>
              <a:rPr lang="en-US" sz="2800" b="1" dirty="0" smtClean="0">
                <a:solidFill>
                  <a:srgbClr val="0079C1"/>
                </a:solidFill>
                <a:latin typeface="Arial"/>
                <a:cs typeface="Arial"/>
              </a:rPr>
              <a:t>The CoreSource Formula </a:t>
            </a:r>
            <a:br>
              <a:rPr lang="en-US" sz="2800" b="1" dirty="0" smtClean="0">
                <a:solidFill>
                  <a:srgbClr val="0079C1"/>
                </a:solidFill>
                <a:latin typeface="Arial"/>
                <a:cs typeface="Arial"/>
              </a:rPr>
            </a:br>
            <a:r>
              <a:rPr lang="en-US" sz="2800" b="1" dirty="0" smtClean="0">
                <a:solidFill>
                  <a:srgbClr val="0079C1"/>
                </a:solidFill>
                <a:latin typeface="Arial"/>
                <a:cs typeface="Arial"/>
              </a:rPr>
              <a:t>for </a:t>
            </a:r>
            <a:r>
              <a:rPr lang="en-US" sz="2800" b="1" dirty="0">
                <a:solidFill>
                  <a:srgbClr val="0079C1"/>
                </a:solidFill>
                <a:latin typeface="Arial"/>
                <a:cs typeface="Arial"/>
              </a:rPr>
              <a:t>a</a:t>
            </a:r>
            <a:r>
              <a:rPr lang="en-US" sz="2800" b="1" dirty="0" smtClean="0">
                <a:solidFill>
                  <a:srgbClr val="0079C1"/>
                </a:solidFill>
                <a:latin typeface="Arial"/>
                <a:cs typeface="Arial"/>
              </a:rPr>
              <a:t> Successful Health Plan</a:t>
            </a:r>
            <a:endParaRPr lang="en-US" sz="2800" b="1" dirty="0">
              <a:solidFill>
                <a:srgbClr val="0079C1"/>
              </a:solidFill>
              <a:latin typeface="Arial"/>
              <a:cs typeface="Arial"/>
            </a:endParaRPr>
          </a:p>
        </p:txBody>
      </p:sp>
      <p:pic>
        <p:nvPicPr>
          <p:cNvPr id="4" name="Picture 3" descr="CoreSource_Icons.png"/>
          <p:cNvPicPr>
            <a:picLocks noChangeAspect="1"/>
          </p:cNvPicPr>
          <p:nvPr/>
        </p:nvPicPr>
        <p:blipFill rotWithShape="1">
          <a:blip r:embed="rId4" cstate="print">
            <a:extLst>
              <a:ext uri="{28A0092B-C50C-407E-A947-70E740481C1C}">
                <a14:useLocalDpi xmlns:a14="http://schemas.microsoft.com/office/drawing/2010/main" val="0"/>
              </a:ext>
            </a:extLst>
          </a:blip>
          <a:srcRect r="65833" b="3210"/>
          <a:stretch/>
        </p:blipFill>
        <p:spPr>
          <a:xfrm>
            <a:off x="2770238" y="1355968"/>
            <a:ext cx="963463" cy="900687"/>
          </a:xfrm>
          <a:prstGeom prst="rect">
            <a:avLst/>
          </a:prstGeom>
          <a:effectLst/>
        </p:spPr>
      </p:pic>
      <p:pic>
        <p:nvPicPr>
          <p:cNvPr id="12" name="Picture 11" descr="CoreSource_Icons.png"/>
          <p:cNvPicPr>
            <a:picLocks noChangeAspect="1"/>
          </p:cNvPicPr>
          <p:nvPr/>
        </p:nvPicPr>
        <p:blipFill rotWithShape="1">
          <a:blip r:embed="rId5" cstate="print">
            <a:extLst>
              <a:ext uri="{28A0092B-C50C-407E-A947-70E740481C1C}">
                <a14:useLocalDpi xmlns:a14="http://schemas.microsoft.com/office/drawing/2010/main" val="0"/>
              </a:ext>
            </a:extLst>
          </a:blip>
          <a:srcRect l="32755" r="32517" b="3210"/>
          <a:stretch/>
        </p:blipFill>
        <p:spPr>
          <a:xfrm>
            <a:off x="1784879" y="2911804"/>
            <a:ext cx="966121" cy="888583"/>
          </a:xfrm>
          <a:prstGeom prst="rect">
            <a:avLst/>
          </a:prstGeom>
          <a:effectLst/>
        </p:spPr>
      </p:pic>
      <p:pic>
        <p:nvPicPr>
          <p:cNvPr id="13" name="Picture 12" descr="CoreSource_Icons.png"/>
          <p:cNvPicPr>
            <a:picLocks noChangeAspect="1"/>
          </p:cNvPicPr>
          <p:nvPr/>
        </p:nvPicPr>
        <p:blipFill rotWithShape="1">
          <a:blip r:embed="rId6" cstate="print">
            <a:extLst>
              <a:ext uri="{28A0092B-C50C-407E-A947-70E740481C1C}">
                <a14:useLocalDpi xmlns:a14="http://schemas.microsoft.com/office/drawing/2010/main" val="0"/>
              </a:ext>
            </a:extLst>
          </a:blip>
          <a:srcRect l="66743" b="3210"/>
          <a:stretch/>
        </p:blipFill>
        <p:spPr>
          <a:xfrm>
            <a:off x="2770238" y="4678932"/>
            <a:ext cx="885985" cy="850928"/>
          </a:xfrm>
          <a:prstGeom prst="rect">
            <a:avLst/>
          </a:prstGeom>
          <a:effectLst/>
        </p:spPr>
      </p:pic>
      <p:pic>
        <p:nvPicPr>
          <p:cNvPr id="54" name="Picture 53" descr="Savings_Icon.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3535" y="1626314"/>
            <a:ext cx="325062" cy="404380"/>
          </a:xfrm>
          <a:prstGeom prst="rect">
            <a:avLst/>
          </a:prstGeom>
          <a:effectLst>
            <a:reflection stA="17000" endPos="25000" dir="5400000" sy="-100000" algn="bl" rotWithShape="0"/>
          </a:effectLst>
        </p:spPr>
      </p:pic>
      <p:pic>
        <p:nvPicPr>
          <p:cNvPr id="58" name="Picture 57" descr="PlanMgt_Ico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3483" y="4869361"/>
            <a:ext cx="438169" cy="497068"/>
          </a:xfrm>
          <a:prstGeom prst="rect">
            <a:avLst/>
          </a:prstGeom>
        </p:spPr>
      </p:pic>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6969" y="2860813"/>
            <a:ext cx="843889" cy="858781"/>
          </a:xfrm>
          <a:prstGeom prst="rect">
            <a:avLst/>
          </a:prstGeom>
        </p:spPr>
      </p:pic>
      <p:sp>
        <p:nvSpPr>
          <p:cNvPr id="7" name="TextBox 6"/>
          <p:cNvSpPr txBox="1"/>
          <p:nvPr/>
        </p:nvSpPr>
        <p:spPr>
          <a:xfrm>
            <a:off x="5976824" y="1570687"/>
            <a:ext cx="1518765" cy="338554"/>
          </a:xfrm>
          <a:prstGeom prst="rect">
            <a:avLst/>
          </a:prstGeom>
          <a:noFill/>
        </p:spPr>
        <p:txBody>
          <a:bodyPr wrap="none" rtlCol="0">
            <a:spAutoFit/>
          </a:bodyPr>
          <a:lstStyle/>
          <a:p>
            <a:r>
              <a:rPr lang="en-US" sz="1600" dirty="0">
                <a:solidFill>
                  <a:srgbClr val="404040"/>
                </a:solidFill>
                <a:latin typeface="Arial"/>
                <a:cs typeface="Arial"/>
              </a:rPr>
              <a:t>Risk Mitigation</a:t>
            </a:r>
          </a:p>
        </p:txBody>
      </p:sp>
      <p:sp>
        <p:nvSpPr>
          <p:cNvPr id="19" name="TextBox 18"/>
          <p:cNvSpPr txBox="1"/>
          <p:nvPr/>
        </p:nvSpPr>
        <p:spPr>
          <a:xfrm>
            <a:off x="6820858" y="3100262"/>
            <a:ext cx="1850086" cy="338554"/>
          </a:xfrm>
          <a:prstGeom prst="rect">
            <a:avLst/>
          </a:prstGeom>
          <a:noFill/>
        </p:spPr>
        <p:txBody>
          <a:bodyPr wrap="none" rtlCol="0">
            <a:spAutoFit/>
          </a:bodyPr>
          <a:lstStyle/>
          <a:p>
            <a:r>
              <a:rPr lang="en-US" sz="1600" dirty="0">
                <a:solidFill>
                  <a:srgbClr val="404040"/>
                </a:solidFill>
                <a:latin typeface="Arial"/>
                <a:cs typeface="Arial"/>
              </a:rPr>
              <a:t>Benefit Integration</a:t>
            </a:r>
          </a:p>
        </p:txBody>
      </p:sp>
      <p:sp>
        <p:nvSpPr>
          <p:cNvPr id="20" name="TextBox 19"/>
          <p:cNvSpPr txBox="1"/>
          <p:nvPr/>
        </p:nvSpPr>
        <p:spPr>
          <a:xfrm>
            <a:off x="5937118" y="4881827"/>
            <a:ext cx="2705188" cy="338554"/>
          </a:xfrm>
          <a:prstGeom prst="rect">
            <a:avLst/>
          </a:prstGeom>
          <a:noFill/>
        </p:spPr>
        <p:txBody>
          <a:bodyPr wrap="none" rtlCol="0">
            <a:spAutoFit/>
          </a:bodyPr>
          <a:lstStyle/>
          <a:p>
            <a:r>
              <a:rPr lang="en-US" sz="1600" dirty="0">
                <a:solidFill>
                  <a:srgbClr val="404040"/>
                </a:solidFill>
                <a:latin typeface="Arial"/>
                <a:cs typeface="Arial"/>
              </a:rPr>
              <a:t>Ease Administrative Burden</a:t>
            </a:r>
          </a:p>
        </p:txBody>
      </p:sp>
      <p:sp>
        <p:nvSpPr>
          <p:cNvPr id="21" name="TextBox 20"/>
          <p:cNvSpPr txBox="1"/>
          <p:nvPr/>
        </p:nvSpPr>
        <p:spPr>
          <a:xfrm>
            <a:off x="1132841" y="1561313"/>
            <a:ext cx="1626154" cy="338554"/>
          </a:xfrm>
          <a:prstGeom prst="rect">
            <a:avLst/>
          </a:prstGeom>
          <a:noFill/>
        </p:spPr>
        <p:txBody>
          <a:bodyPr wrap="none" rtlCol="0">
            <a:spAutoFit/>
          </a:bodyPr>
          <a:lstStyle/>
          <a:p>
            <a:r>
              <a:rPr lang="en-US" sz="1600" dirty="0">
                <a:solidFill>
                  <a:srgbClr val="404040"/>
                </a:solidFill>
                <a:latin typeface="Arial"/>
                <a:cs typeface="Arial"/>
              </a:rPr>
              <a:t>Actionable</a:t>
            </a:r>
            <a:r>
              <a:rPr lang="en-US" sz="1400" dirty="0">
                <a:solidFill>
                  <a:srgbClr val="404040"/>
                </a:solidFill>
                <a:latin typeface="Arial"/>
                <a:cs typeface="Arial"/>
              </a:rPr>
              <a:t> </a:t>
            </a:r>
            <a:r>
              <a:rPr lang="en-US" sz="1600" dirty="0">
                <a:solidFill>
                  <a:srgbClr val="404040"/>
                </a:solidFill>
                <a:latin typeface="Arial"/>
                <a:cs typeface="Arial"/>
              </a:rPr>
              <a:t>Data</a:t>
            </a:r>
          </a:p>
        </p:txBody>
      </p:sp>
      <p:sp>
        <p:nvSpPr>
          <p:cNvPr id="22" name="TextBox 21"/>
          <p:cNvSpPr txBox="1"/>
          <p:nvPr/>
        </p:nvSpPr>
        <p:spPr>
          <a:xfrm>
            <a:off x="395723" y="3143584"/>
            <a:ext cx="1473480" cy="338554"/>
          </a:xfrm>
          <a:prstGeom prst="rect">
            <a:avLst/>
          </a:prstGeom>
          <a:noFill/>
        </p:spPr>
        <p:txBody>
          <a:bodyPr wrap="none" rtlCol="0">
            <a:spAutoFit/>
          </a:bodyPr>
          <a:lstStyle/>
          <a:p>
            <a:r>
              <a:rPr lang="en-US" sz="1600" dirty="0">
                <a:solidFill>
                  <a:srgbClr val="404040"/>
                </a:solidFill>
                <a:latin typeface="Arial"/>
                <a:cs typeface="Arial"/>
              </a:rPr>
              <a:t>Tailored Plans</a:t>
            </a:r>
          </a:p>
        </p:txBody>
      </p:sp>
      <p:sp>
        <p:nvSpPr>
          <p:cNvPr id="23" name="TextBox 22"/>
          <p:cNvSpPr txBox="1"/>
          <p:nvPr/>
        </p:nvSpPr>
        <p:spPr>
          <a:xfrm>
            <a:off x="809058" y="4931717"/>
            <a:ext cx="2078213" cy="338554"/>
          </a:xfrm>
          <a:prstGeom prst="rect">
            <a:avLst/>
          </a:prstGeom>
          <a:noFill/>
        </p:spPr>
        <p:txBody>
          <a:bodyPr wrap="none" rtlCol="0">
            <a:spAutoFit/>
          </a:bodyPr>
          <a:lstStyle/>
          <a:p>
            <a:r>
              <a:rPr lang="en-US" sz="1600" dirty="0">
                <a:solidFill>
                  <a:srgbClr val="404040"/>
                </a:solidFill>
                <a:latin typeface="Arial"/>
                <a:cs typeface="Arial"/>
              </a:rPr>
              <a:t>Engaged Employees</a:t>
            </a:r>
          </a:p>
        </p:txBody>
      </p:sp>
      <p:sp>
        <p:nvSpPr>
          <p:cNvPr id="8" name="TextBox 7"/>
          <p:cNvSpPr txBox="1"/>
          <p:nvPr/>
        </p:nvSpPr>
        <p:spPr>
          <a:xfrm>
            <a:off x="5976970" y="3090149"/>
            <a:ext cx="843889" cy="400110"/>
          </a:xfrm>
          <a:prstGeom prst="rect">
            <a:avLst/>
          </a:prstGeom>
          <a:noFill/>
        </p:spPr>
        <p:txBody>
          <a:bodyPr wrap="square" rtlCol="0">
            <a:spAutoFit/>
          </a:bodyPr>
          <a:lstStyle/>
          <a:p>
            <a:pPr algn="ctr"/>
            <a:r>
              <a:rPr lang="en-US" sz="1000" dirty="0"/>
              <a:t>Health </a:t>
            </a:r>
          </a:p>
          <a:p>
            <a:pPr algn="ctr"/>
            <a:r>
              <a:rPr lang="en-US" sz="1000" dirty="0"/>
              <a:t>Plan</a:t>
            </a:r>
          </a:p>
        </p:txBody>
      </p:sp>
      <p:sp>
        <p:nvSpPr>
          <p:cNvPr id="24" name="TextBox 23"/>
          <p:cNvSpPr txBox="1"/>
          <p:nvPr/>
        </p:nvSpPr>
        <p:spPr>
          <a:xfrm>
            <a:off x="1411066" y="6233969"/>
            <a:ext cx="5808888" cy="462126"/>
          </a:xfrm>
          <a:prstGeom prst="rect">
            <a:avLst/>
          </a:prstGeom>
          <a:noFill/>
        </p:spPr>
        <p:txBody>
          <a:bodyPr wrap="square">
            <a:spAutoFit/>
          </a:bodyPr>
          <a:lstStyle/>
          <a:p>
            <a:pPr>
              <a:defRPr/>
            </a:pPr>
            <a:r>
              <a:rPr lang="en-US" sz="801" dirty="0">
                <a:solidFill>
                  <a:schemeClr val="bg1"/>
                </a:solidFill>
                <a:latin typeface="Arial Narrow" pitchFamily="34" charset="0"/>
              </a:rPr>
              <a:t>Please note that this proposal contains confidential information about our clients and our organization.  This confidential information should not be disclosed.  It should not be duplicated, used or disclosed – in whole or part – for any purpose other than to evaluate our qualifications to provide the requested services.</a:t>
            </a:r>
          </a:p>
        </p:txBody>
      </p:sp>
      <p:sp>
        <p:nvSpPr>
          <p:cNvPr id="5" name="Right Arrow 4"/>
          <p:cNvSpPr/>
          <p:nvPr/>
        </p:nvSpPr>
        <p:spPr>
          <a:xfrm>
            <a:off x="3894443" y="1619411"/>
            <a:ext cx="994148" cy="455976"/>
          </a:xfrm>
          <a:prstGeom prst="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262976" y="3090149"/>
            <a:ext cx="2194849" cy="455976"/>
          </a:xfrm>
          <a:prstGeom prst="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3894443" y="4899114"/>
            <a:ext cx="994148" cy="455976"/>
          </a:xfrm>
          <a:prstGeom prst="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66893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7" grpId="0"/>
      <p:bldP spid="19" grpId="0"/>
      <p:bldP spid="20" grpId="0"/>
      <p:bldP spid="21" grpId="0"/>
      <p:bldP spid="22" grpId="0"/>
      <p:bldP spid="23" grpId="0"/>
      <p:bldP spid="8" grpId="0"/>
      <p:bldP spid="5"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972"/>
            <a:ext cx="9144000" cy="858044"/>
          </a:xfrm>
        </p:spPr>
        <p:txBody>
          <a:bodyPr>
            <a:normAutofit/>
          </a:bodyPr>
          <a:lstStyle/>
          <a:p>
            <a:pPr algn="ctr"/>
            <a:r>
              <a:rPr lang="en-US" sz="3600" b="1" dirty="0" smtClean="0">
                <a:solidFill>
                  <a:srgbClr val="E86D1F"/>
                </a:solidFill>
                <a:latin typeface="Arial"/>
                <a:cs typeface="Arial"/>
              </a:rPr>
              <a:t>Actionable Data</a:t>
            </a:r>
            <a:endParaRPr lang="en-US" sz="3600" b="1" dirty="0">
              <a:solidFill>
                <a:srgbClr val="E86D1F"/>
              </a:solidFill>
              <a:latin typeface="Arial"/>
              <a:cs typeface="Arial"/>
            </a:endParaRPr>
          </a:p>
        </p:txBody>
      </p:sp>
      <p:sp>
        <p:nvSpPr>
          <p:cNvPr id="3" name="Content Placeholder 2"/>
          <p:cNvSpPr>
            <a:spLocks noGrp="1"/>
          </p:cNvSpPr>
          <p:nvPr>
            <p:ph idx="1"/>
          </p:nvPr>
        </p:nvSpPr>
        <p:spPr>
          <a:xfrm>
            <a:off x="4451924" y="2432461"/>
            <a:ext cx="4633281" cy="3168634"/>
          </a:xfrm>
        </p:spPr>
        <p:txBody>
          <a:bodyPr>
            <a:noAutofit/>
          </a:bodyPr>
          <a:lstStyle/>
          <a:p>
            <a:r>
              <a:rPr lang="en-US" sz="1800" dirty="0">
                <a:solidFill>
                  <a:srgbClr val="404040"/>
                </a:solidFill>
                <a:latin typeface="Arial"/>
                <a:cs typeface="Arial"/>
              </a:rPr>
              <a:t>Data that turns insights into actions for informed decision </a:t>
            </a:r>
            <a:r>
              <a:rPr lang="en-US" sz="1800" dirty="0" smtClean="0">
                <a:solidFill>
                  <a:srgbClr val="404040"/>
                </a:solidFill>
                <a:latin typeface="Arial"/>
                <a:cs typeface="Arial"/>
              </a:rPr>
              <a:t>making</a:t>
            </a:r>
            <a:endParaRPr lang="en-US" sz="1800" dirty="0">
              <a:solidFill>
                <a:srgbClr val="404040"/>
              </a:solidFill>
              <a:latin typeface="Arial"/>
              <a:cs typeface="Arial"/>
            </a:endParaRPr>
          </a:p>
          <a:p>
            <a:r>
              <a:rPr lang="en-US" sz="1800" dirty="0" smtClean="0">
                <a:solidFill>
                  <a:srgbClr val="404040"/>
                </a:solidFill>
                <a:latin typeface="Arial"/>
                <a:cs typeface="Arial"/>
              </a:rPr>
              <a:t>Secure Financial </a:t>
            </a:r>
            <a:r>
              <a:rPr lang="en-US" sz="1800" dirty="0">
                <a:solidFill>
                  <a:srgbClr val="404040"/>
                </a:solidFill>
                <a:latin typeface="Arial"/>
                <a:cs typeface="Arial"/>
              </a:rPr>
              <a:t>and Plan Management </a:t>
            </a:r>
            <a:r>
              <a:rPr lang="en-US" sz="1800" dirty="0" smtClean="0">
                <a:solidFill>
                  <a:srgbClr val="404040"/>
                </a:solidFill>
                <a:latin typeface="Arial"/>
                <a:cs typeface="Arial"/>
              </a:rPr>
              <a:t>Reporting</a:t>
            </a:r>
            <a:endParaRPr lang="en-US" sz="1800" dirty="0">
              <a:solidFill>
                <a:srgbClr val="404040"/>
              </a:solidFill>
              <a:latin typeface="Arial"/>
              <a:cs typeface="Arial"/>
            </a:endParaRPr>
          </a:p>
          <a:p>
            <a:r>
              <a:rPr lang="en-US" sz="1800" dirty="0" smtClean="0">
                <a:solidFill>
                  <a:srgbClr val="404040"/>
                </a:solidFill>
                <a:latin typeface="Arial"/>
                <a:cs typeface="Arial"/>
              </a:rPr>
              <a:t>Integrated </a:t>
            </a:r>
            <a:r>
              <a:rPr lang="en-US" sz="1800" dirty="0">
                <a:solidFill>
                  <a:srgbClr val="404040"/>
                </a:solidFill>
                <a:latin typeface="Arial"/>
                <a:cs typeface="Arial"/>
              </a:rPr>
              <a:t>clinical </a:t>
            </a:r>
            <a:r>
              <a:rPr lang="en-US" sz="1800" dirty="0" smtClean="0">
                <a:solidFill>
                  <a:srgbClr val="404040"/>
                </a:solidFill>
                <a:latin typeface="Arial"/>
                <a:cs typeface="Arial"/>
              </a:rPr>
              <a:t>analytics </a:t>
            </a:r>
            <a:r>
              <a:rPr lang="en-US" sz="1800" dirty="0">
                <a:solidFill>
                  <a:srgbClr val="404040"/>
                </a:solidFill>
                <a:latin typeface="Arial"/>
                <a:cs typeface="Arial"/>
              </a:rPr>
              <a:t>through Verisk Health</a:t>
            </a:r>
          </a:p>
          <a:p>
            <a:r>
              <a:rPr lang="en-US" sz="1800" dirty="0" smtClean="0">
                <a:solidFill>
                  <a:srgbClr val="404040"/>
                </a:solidFill>
                <a:latin typeface="Arial"/>
                <a:cs typeface="Arial"/>
              </a:rPr>
              <a:t>Granting </a:t>
            </a:r>
            <a:r>
              <a:rPr lang="en-US" sz="1800" dirty="0">
                <a:solidFill>
                  <a:srgbClr val="404040"/>
                </a:solidFill>
                <a:latin typeface="Arial"/>
                <a:cs typeface="Arial"/>
              </a:rPr>
              <a:t>clients and brokers access to </a:t>
            </a:r>
            <a:r>
              <a:rPr lang="en-US" sz="1800" dirty="0" smtClean="0">
                <a:solidFill>
                  <a:srgbClr val="404040"/>
                </a:solidFill>
                <a:latin typeface="Arial"/>
                <a:cs typeface="Arial"/>
              </a:rPr>
              <a:t>transparent data</a:t>
            </a:r>
            <a:r>
              <a:rPr lang="en-US" sz="1800" dirty="0">
                <a:solidFill>
                  <a:srgbClr val="404040"/>
                </a:solidFill>
                <a:latin typeface="Arial"/>
                <a:cs typeface="Arial"/>
              </a:rPr>
              <a:t>, with claim data extracts available </a:t>
            </a:r>
          </a:p>
          <a:p>
            <a:r>
              <a:rPr lang="en-US" sz="1800" dirty="0" smtClean="0">
                <a:solidFill>
                  <a:srgbClr val="404040"/>
                </a:solidFill>
                <a:latin typeface="Arial"/>
                <a:cs typeface="Arial"/>
              </a:rPr>
              <a:t>On-line dashboards, self-reporting </a:t>
            </a:r>
            <a:endParaRPr lang="en-US" sz="1800" dirty="0">
              <a:solidFill>
                <a:srgbClr val="404040"/>
              </a:solidFill>
              <a:latin typeface="Arial"/>
              <a:cs typeface="Arial"/>
            </a:endParaRPr>
          </a:p>
        </p:txBody>
      </p:sp>
      <p:pic>
        <p:nvPicPr>
          <p:cNvPr id="4" name="Picture 3" descr="CS_ActionableData.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70" y="2487297"/>
            <a:ext cx="2200790" cy="2588642"/>
          </a:xfrm>
          <a:prstGeom prst="rect">
            <a:avLst/>
          </a:prstGeom>
        </p:spPr>
      </p:pic>
      <p:cxnSp>
        <p:nvCxnSpPr>
          <p:cNvPr id="5" name="Straight Connector 4"/>
          <p:cNvCxnSpPr/>
          <p:nvPr/>
        </p:nvCxnSpPr>
        <p:spPr>
          <a:xfrm>
            <a:off x="2659359" y="3835713"/>
            <a:ext cx="1422400" cy="0"/>
          </a:xfrm>
          <a:prstGeom prst="line">
            <a:avLst/>
          </a:prstGeom>
          <a:ln w="19050" cap="flat" cmpd="sng" algn="ctr">
            <a:solidFill>
              <a:srgbClr val="E86D1F"/>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087368" y="2639912"/>
            <a:ext cx="3" cy="2720113"/>
          </a:xfrm>
          <a:prstGeom prst="line">
            <a:avLst/>
          </a:prstGeom>
          <a:ln w="19050" cap="flat" cmpd="sng" algn="ctr">
            <a:solidFill>
              <a:srgbClr val="E86D1F"/>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rot="5400000">
            <a:off x="4095924" y="3740468"/>
            <a:ext cx="304800" cy="190500"/>
          </a:xfrm>
          <a:prstGeom prst="triangle">
            <a:avLst/>
          </a:prstGeom>
          <a:solidFill>
            <a:srgbClr val="E86D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309405" y="1134251"/>
            <a:ext cx="8598342" cy="923330"/>
          </a:xfrm>
          <a:prstGeom prst="rect">
            <a:avLst/>
          </a:prstGeom>
          <a:noFill/>
        </p:spPr>
        <p:txBody>
          <a:bodyPr wrap="square" rtlCol="0">
            <a:spAutoFit/>
          </a:bodyPr>
          <a:lstStyle/>
          <a:p>
            <a:r>
              <a:rPr lang="en-US" dirty="0">
                <a:solidFill>
                  <a:srgbClr val="404040"/>
                </a:solidFill>
                <a:latin typeface="Arial"/>
                <a:cs typeface="Arial"/>
              </a:rPr>
              <a:t>In today’s complex healthcare administrative environment, you can’t manage what you can’t see. Access to Actionable Data is imperative to managing current and future </a:t>
            </a:r>
            <a:r>
              <a:rPr lang="en-US" dirty="0" smtClean="0">
                <a:solidFill>
                  <a:srgbClr val="404040"/>
                </a:solidFill>
                <a:latin typeface="Arial"/>
                <a:cs typeface="Arial"/>
              </a:rPr>
              <a:t>Plan </a:t>
            </a:r>
            <a:r>
              <a:rPr lang="en-US" dirty="0">
                <a:solidFill>
                  <a:srgbClr val="404040"/>
                </a:solidFill>
                <a:latin typeface="Arial"/>
                <a:cs typeface="Arial"/>
              </a:rPr>
              <a:t>objectives. </a:t>
            </a:r>
          </a:p>
        </p:txBody>
      </p:sp>
      <p:sp>
        <p:nvSpPr>
          <p:cNvPr id="12" name="TextBox 11"/>
          <p:cNvSpPr txBox="1"/>
          <p:nvPr/>
        </p:nvSpPr>
        <p:spPr>
          <a:xfrm>
            <a:off x="1610967" y="6249060"/>
            <a:ext cx="5538433" cy="462126"/>
          </a:xfrm>
          <a:prstGeom prst="rect">
            <a:avLst/>
          </a:prstGeom>
          <a:noFill/>
        </p:spPr>
        <p:txBody>
          <a:bodyPr wrap="square">
            <a:spAutoFit/>
          </a:bodyPr>
          <a:lstStyle/>
          <a:p>
            <a:pPr>
              <a:defRPr/>
            </a:pPr>
            <a:r>
              <a:rPr lang="en-US" sz="801" dirty="0">
                <a:solidFill>
                  <a:schemeClr val="bg1"/>
                </a:solidFill>
                <a:latin typeface="Arial Narrow" pitchFamily="34" charset="0"/>
              </a:rPr>
              <a:t>Please note that this proposal contains confidential information about our clients and our organization.  This confidential information should not be disclosed.  It should not be duplicated, used or disclosed – in whole or part – for any purpose other than to evaluate our qualifications to provide the requested services.</a:t>
            </a:r>
          </a:p>
        </p:txBody>
      </p:sp>
    </p:spTree>
    <p:extLst>
      <p:ext uri="{BB962C8B-B14F-4D97-AF65-F5344CB8AC3E}">
        <p14:creationId xmlns:p14="http://schemas.microsoft.com/office/powerpoint/2010/main" val="163822375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863"/>
            <a:ext cx="9144000" cy="1325563"/>
          </a:xfrm>
        </p:spPr>
        <p:txBody>
          <a:bodyPr>
            <a:normAutofit/>
          </a:bodyPr>
          <a:lstStyle/>
          <a:p>
            <a:pPr algn="ctr"/>
            <a:r>
              <a:rPr lang="en-US" sz="3600" b="1" dirty="0" smtClean="0">
                <a:solidFill>
                  <a:srgbClr val="0079C1"/>
                </a:solidFill>
                <a:latin typeface="Arial"/>
                <a:cs typeface="Arial"/>
              </a:rPr>
              <a:t>Tailored Plans</a:t>
            </a:r>
            <a:endParaRPr lang="en-US" sz="3600" b="1" dirty="0">
              <a:solidFill>
                <a:srgbClr val="0079C1"/>
              </a:solidFill>
              <a:latin typeface="Arial"/>
              <a:cs typeface="Arial"/>
            </a:endParaRPr>
          </a:p>
        </p:txBody>
      </p:sp>
      <p:sp>
        <p:nvSpPr>
          <p:cNvPr id="4" name="Content Placeholder 2"/>
          <p:cNvSpPr>
            <a:spLocks noGrp="1"/>
          </p:cNvSpPr>
          <p:nvPr>
            <p:ph idx="1"/>
          </p:nvPr>
        </p:nvSpPr>
        <p:spPr>
          <a:xfrm>
            <a:off x="4549377" y="2843921"/>
            <a:ext cx="4415317" cy="2057400"/>
          </a:xfrm>
        </p:spPr>
        <p:txBody>
          <a:bodyPr>
            <a:noAutofit/>
          </a:bodyPr>
          <a:lstStyle/>
          <a:p>
            <a:pPr fontAlgn="ctr"/>
            <a:r>
              <a:rPr lang="en-US" sz="1800" dirty="0" smtClean="0">
                <a:solidFill>
                  <a:srgbClr val="404040"/>
                </a:solidFill>
                <a:latin typeface="Arial"/>
                <a:cs typeface="Arial"/>
              </a:rPr>
              <a:t>Consultative Plan and Enrollment Design</a:t>
            </a:r>
            <a:endParaRPr lang="en-US" sz="1800" dirty="0">
              <a:solidFill>
                <a:srgbClr val="404040"/>
              </a:solidFill>
              <a:latin typeface="Arial"/>
              <a:cs typeface="Arial"/>
            </a:endParaRPr>
          </a:p>
          <a:p>
            <a:pPr fontAlgn="ctr"/>
            <a:r>
              <a:rPr lang="en-US" sz="1800" dirty="0">
                <a:solidFill>
                  <a:srgbClr val="404040"/>
                </a:solidFill>
                <a:latin typeface="Arial"/>
                <a:cs typeface="Arial"/>
              </a:rPr>
              <a:t>Robust </a:t>
            </a:r>
            <a:r>
              <a:rPr lang="en-US" sz="1800" dirty="0" smtClean="0">
                <a:solidFill>
                  <a:srgbClr val="404040"/>
                </a:solidFill>
                <a:latin typeface="Arial"/>
                <a:cs typeface="Arial"/>
              </a:rPr>
              <a:t>Product Portfolio Solutions </a:t>
            </a:r>
            <a:endParaRPr lang="en-US" sz="1800" dirty="0">
              <a:solidFill>
                <a:srgbClr val="404040"/>
              </a:solidFill>
              <a:latin typeface="Arial"/>
              <a:cs typeface="Arial"/>
            </a:endParaRPr>
          </a:p>
          <a:p>
            <a:pPr fontAlgn="ctr"/>
            <a:r>
              <a:rPr lang="en-US" sz="1800" dirty="0" smtClean="0">
                <a:solidFill>
                  <a:srgbClr val="404040"/>
                </a:solidFill>
                <a:latin typeface="Arial"/>
                <a:cs typeface="Arial"/>
              </a:rPr>
              <a:t>Medical Cost Management</a:t>
            </a:r>
            <a:endParaRPr lang="en-US" sz="1800" dirty="0">
              <a:solidFill>
                <a:srgbClr val="404040"/>
              </a:solidFill>
              <a:latin typeface="Arial"/>
              <a:cs typeface="Arial"/>
            </a:endParaRPr>
          </a:p>
          <a:p>
            <a:pPr fontAlgn="ctr"/>
            <a:r>
              <a:rPr lang="en-US" sz="1800" dirty="0" smtClean="0">
                <a:solidFill>
                  <a:srgbClr val="404040"/>
                </a:solidFill>
                <a:latin typeface="Arial"/>
                <a:cs typeface="Arial"/>
              </a:rPr>
              <a:t>Customized Network Configurations</a:t>
            </a:r>
            <a:endParaRPr lang="en-US" sz="1800" dirty="0">
              <a:solidFill>
                <a:srgbClr val="404040"/>
              </a:solidFill>
              <a:latin typeface="Arial"/>
              <a:cs typeface="Arial"/>
            </a:endParaRPr>
          </a:p>
          <a:p>
            <a:pPr fontAlgn="ctr"/>
            <a:r>
              <a:rPr lang="en-US" sz="1800" dirty="0" smtClean="0">
                <a:solidFill>
                  <a:srgbClr val="404040"/>
                </a:solidFill>
                <a:latin typeface="Arial"/>
                <a:cs typeface="Arial"/>
              </a:rPr>
              <a:t>Flexible Vendor Integration</a:t>
            </a:r>
            <a:endParaRPr lang="en-US" sz="1800" dirty="0">
              <a:solidFill>
                <a:srgbClr val="404040"/>
              </a:solidFill>
              <a:latin typeface="Arial"/>
              <a:cs typeface="Arial"/>
            </a:endParaRPr>
          </a:p>
        </p:txBody>
      </p:sp>
      <p:cxnSp>
        <p:nvCxnSpPr>
          <p:cNvPr id="7" name="Straight Connector 6"/>
          <p:cNvCxnSpPr/>
          <p:nvPr/>
        </p:nvCxnSpPr>
        <p:spPr>
          <a:xfrm flipH="1">
            <a:off x="4087368" y="2644081"/>
            <a:ext cx="3" cy="2720113"/>
          </a:xfrm>
          <a:prstGeom prst="line">
            <a:avLst/>
          </a:prstGeom>
          <a:ln w="19050" cap="flat" cmpd="sng" algn="ctr">
            <a:solidFill>
              <a:srgbClr val="0079C1"/>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descr="CS_TailoredPla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87168"/>
            <a:ext cx="2197463" cy="2584726"/>
          </a:xfrm>
          <a:prstGeom prst="rect">
            <a:avLst/>
          </a:prstGeom>
        </p:spPr>
      </p:pic>
      <p:sp>
        <p:nvSpPr>
          <p:cNvPr id="3" name="TextBox 2"/>
          <p:cNvSpPr txBox="1"/>
          <p:nvPr/>
        </p:nvSpPr>
        <p:spPr>
          <a:xfrm>
            <a:off x="310896" y="1133856"/>
            <a:ext cx="8605098" cy="923330"/>
          </a:xfrm>
          <a:prstGeom prst="rect">
            <a:avLst/>
          </a:prstGeom>
          <a:noFill/>
        </p:spPr>
        <p:txBody>
          <a:bodyPr wrap="square" rtlCol="0">
            <a:spAutoFit/>
          </a:bodyPr>
          <a:lstStyle/>
          <a:p>
            <a:r>
              <a:rPr lang="en-US" dirty="0">
                <a:solidFill>
                  <a:srgbClr val="404040"/>
                </a:solidFill>
                <a:latin typeface="Arial"/>
                <a:cs typeface="Arial"/>
              </a:rPr>
              <a:t>Through our Actionable Data and comprehensive plan review we can assist </a:t>
            </a:r>
            <a:r>
              <a:rPr lang="en-US" dirty="0" smtClean="0">
                <a:solidFill>
                  <a:srgbClr val="404040"/>
                </a:solidFill>
                <a:latin typeface="Arial"/>
                <a:cs typeface="Arial"/>
              </a:rPr>
              <a:t>in </a:t>
            </a:r>
            <a:r>
              <a:rPr lang="en-US" dirty="0">
                <a:solidFill>
                  <a:srgbClr val="404040"/>
                </a:solidFill>
                <a:latin typeface="Arial"/>
                <a:cs typeface="Arial"/>
              </a:rPr>
              <a:t>identifying areas of concern and make recommendations Tailored to </a:t>
            </a:r>
            <a:r>
              <a:rPr lang="en-US" dirty="0" smtClean="0">
                <a:solidFill>
                  <a:srgbClr val="404040"/>
                </a:solidFill>
                <a:latin typeface="Arial"/>
                <a:cs typeface="Arial"/>
              </a:rPr>
              <a:t>specific </a:t>
            </a:r>
            <a:r>
              <a:rPr lang="en-US" dirty="0">
                <a:solidFill>
                  <a:srgbClr val="404040"/>
                </a:solidFill>
                <a:latin typeface="Arial"/>
                <a:cs typeface="Arial"/>
              </a:rPr>
              <a:t>needs. </a:t>
            </a:r>
          </a:p>
        </p:txBody>
      </p:sp>
      <p:sp>
        <p:nvSpPr>
          <p:cNvPr id="10" name="TextBox 9"/>
          <p:cNvSpPr txBox="1"/>
          <p:nvPr/>
        </p:nvSpPr>
        <p:spPr>
          <a:xfrm>
            <a:off x="137654" y="6211001"/>
            <a:ext cx="7457090" cy="338811"/>
          </a:xfrm>
          <a:prstGeom prst="rect">
            <a:avLst/>
          </a:prstGeom>
          <a:noFill/>
        </p:spPr>
        <p:txBody>
          <a:bodyPr wrap="square">
            <a:spAutoFit/>
          </a:bodyPr>
          <a:lstStyle/>
          <a:p>
            <a:pPr>
              <a:defRPr/>
            </a:pPr>
            <a:r>
              <a:rPr lang="en-US" sz="801" dirty="0">
                <a:solidFill>
                  <a:schemeClr val="bg1"/>
                </a:solidFill>
                <a:latin typeface="Arial Narrow" pitchFamily="34" charset="0"/>
              </a:rPr>
              <a:t>Please note that this proposal contains confidential information about our clients and our organization.  This confidential information should not be disclosed.  It should not be duplicated, used or disclosed – in whole or part – for any purpose other than to evaluate our qualifications to provide the requested services.</a:t>
            </a:r>
          </a:p>
        </p:txBody>
      </p:sp>
      <p:cxnSp>
        <p:nvCxnSpPr>
          <p:cNvPr id="13" name="Straight Connector 12"/>
          <p:cNvCxnSpPr/>
          <p:nvPr/>
        </p:nvCxnSpPr>
        <p:spPr>
          <a:xfrm>
            <a:off x="2659359" y="3835713"/>
            <a:ext cx="1422400" cy="0"/>
          </a:xfrm>
          <a:prstGeom prst="line">
            <a:avLst/>
          </a:prstGeom>
          <a:ln w="19050" cap="flat" cmpd="sng" algn="ctr">
            <a:solidFill>
              <a:srgbClr val="0079C1"/>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5400000">
            <a:off x="4095924" y="3740468"/>
            <a:ext cx="304800" cy="190500"/>
          </a:xfrm>
          <a:prstGeom prst="triangle">
            <a:avLst/>
          </a:prstGeom>
          <a:solidFill>
            <a:srgbClr val="007B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289354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863"/>
            <a:ext cx="9144000" cy="1325563"/>
          </a:xfrm>
        </p:spPr>
        <p:txBody>
          <a:bodyPr>
            <a:normAutofit/>
          </a:bodyPr>
          <a:lstStyle/>
          <a:p>
            <a:pPr algn="ctr"/>
            <a:r>
              <a:rPr lang="en-US" sz="3600" b="1" dirty="0" smtClean="0">
                <a:solidFill>
                  <a:srgbClr val="6CB33F"/>
                </a:solidFill>
                <a:latin typeface="Arial"/>
                <a:cs typeface="Arial"/>
              </a:rPr>
              <a:t>Engaged Employees</a:t>
            </a:r>
            <a:endParaRPr lang="en-US" sz="3600" b="1" dirty="0">
              <a:solidFill>
                <a:srgbClr val="6CB33F"/>
              </a:solidFill>
              <a:latin typeface="Arial"/>
              <a:cs typeface="Arial"/>
            </a:endParaRPr>
          </a:p>
        </p:txBody>
      </p:sp>
      <p:sp>
        <p:nvSpPr>
          <p:cNvPr id="4" name="Content Placeholder 2"/>
          <p:cNvSpPr>
            <a:spLocks noGrp="1"/>
          </p:cNvSpPr>
          <p:nvPr>
            <p:ph idx="1"/>
          </p:nvPr>
        </p:nvSpPr>
        <p:spPr>
          <a:xfrm>
            <a:off x="4549377" y="2843921"/>
            <a:ext cx="4415317" cy="2988172"/>
          </a:xfrm>
        </p:spPr>
        <p:txBody>
          <a:bodyPr>
            <a:noAutofit/>
          </a:bodyPr>
          <a:lstStyle/>
          <a:p>
            <a:pPr>
              <a:lnSpc>
                <a:spcPct val="100000"/>
              </a:lnSpc>
            </a:pPr>
            <a:r>
              <a:rPr lang="en-US" sz="1800" dirty="0">
                <a:solidFill>
                  <a:srgbClr val="404040"/>
                </a:solidFill>
                <a:latin typeface="Arial"/>
                <a:cs typeface="Arial"/>
              </a:rPr>
              <a:t>Population Health Management </a:t>
            </a:r>
          </a:p>
          <a:p>
            <a:pPr>
              <a:lnSpc>
                <a:spcPct val="100000"/>
              </a:lnSpc>
            </a:pPr>
            <a:r>
              <a:rPr lang="en-US" sz="1800" dirty="0">
                <a:solidFill>
                  <a:srgbClr val="404040"/>
                </a:solidFill>
                <a:latin typeface="Arial"/>
                <a:cs typeface="Arial"/>
              </a:rPr>
              <a:t>Wellness Programs</a:t>
            </a:r>
          </a:p>
          <a:p>
            <a:pPr>
              <a:lnSpc>
                <a:spcPct val="100000"/>
              </a:lnSpc>
            </a:pPr>
            <a:r>
              <a:rPr lang="en-US" sz="1800" dirty="0">
                <a:solidFill>
                  <a:srgbClr val="404040"/>
                </a:solidFill>
                <a:latin typeface="Arial"/>
                <a:cs typeface="Arial"/>
              </a:rPr>
              <a:t>On-line consumerism, cost &amp; quality access, educational and informative tools </a:t>
            </a:r>
          </a:p>
          <a:p>
            <a:pPr>
              <a:lnSpc>
                <a:spcPct val="100000"/>
              </a:lnSpc>
            </a:pPr>
            <a:r>
              <a:rPr lang="en-US" sz="1800" dirty="0">
                <a:solidFill>
                  <a:srgbClr val="404040"/>
                </a:solidFill>
                <a:latin typeface="Arial"/>
                <a:cs typeface="Arial"/>
              </a:rPr>
              <a:t>Delivering improved employee productivity, attendance and value</a:t>
            </a:r>
          </a:p>
        </p:txBody>
      </p:sp>
      <p:cxnSp>
        <p:nvCxnSpPr>
          <p:cNvPr id="7" name="Straight Connector 6"/>
          <p:cNvCxnSpPr/>
          <p:nvPr/>
        </p:nvCxnSpPr>
        <p:spPr>
          <a:xfrm flipH="1">
            <a:off x="4087368" y="2644081"/>
            <a:ext cx="3" cy="2720113"/>
          </a:xfrm>
          <a:prstGeom prst="line">
            <a:avLst/>
          </a:prstGeom>
          <a:ln w="19050" cap="flat" cmpd="sng" algn="ctr">
            <a:solidFill>
              <a:srgbClr val="6CB33F"/>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0896" y="1133856"/>
            <a:ext cx="8605098" cy="923330"/>
          </a:xfrm>
          <a:prstGeom prst="rect">
            <a:avLst/>
          </a:prstGeom>
          <a:noFill/>
        </p:spPr>
        <p:txBody>
          <a:bodyPr wrap="square" rtlCol="0">
            <a:spAutoFit/>
          </a:bodyPr>
          <a:lstStyle/>
          <a:p>
            <a:r>
              <a:rPr lang="en-US" dirty="0">
                <a:solidFill>
                  <a:srgbClr val="404040"/>
                </a:solidFill>
                <a:latin typeface="Arial"/>
                <a:cs typeface="Arial"/>
              </a:rPr>
              <a:t>Engaged Employees tend to be more productive and fiscally responsible employees. Our programs engage members and help to improve their health, lower their risks and prevent future healthcare spending. </a:t>
            </a:r>
          </a:p>
        </p:txBody>
      </p:sp>
      <p:sp>
        <p:nvSpPr>
          <p:cNvPr id="10" name="TextBox 9"/>
          <p:cNvSpPr txBox="1"/>
          <p:nvPr/>
        </p:nvSpPr>
        <p:spPr>
          <a:xfrm>
            <a:off x="137654" y="6211001"/>
            <a:ext cx="7457090" cy="338811"/>
          </a:xfrm>
          <a:prstGeom prst="rect">
            <a:avLst/>
          </a:prstGeom>
          <a:noFill/>
        </p:spPr>
        <p:txBody>
          <a:bodyPr wrap="square">
            <a:spAutoFit/>
          </a:bodyPr>
          <a:lstStyle/>
          <a:p>
            <a:pPr>
              <a:defRPr/>
            </a:pPr>
            <a:r>
              <a:rPr lang="en-US" sz="801" dirty="0">
                <a:solidFill>
                  <a:schemeClr val="bg1"/>
                </a:solidFill>
                <a:latin typeface="Arial Narrow" pitchFamily="34" charset="0"/>
              </a:rPr>
              <a:t>Please note that this proposal contains confidential information about our clients and our organization.  This confidential information should not be disclosed.  It should not be duplicated, used or disclosed – in whole or part – for any purpose other than to evaluate our qualifications to provide the requested services.</a:t>
            </a:r>
          </a:p>
        </p:txBody>
      </p:sp>
      <p:cxnSp>
        <p:nvCxnSpPr>
          <p:cNvPr id="13" name="Straight Connector 12"/>
          <p:cNvCxnSpPr/>
          <p:nvPr/>
        </p:nvCxnSpPr>
        <p:spPr>
          <a:xfrm>
            <a:off x="2659359" y="3835713"/>
            <a:ext cx="1422400" cy="0"/>
          </a:xfrm>
          <a:prstGeom prst="line">
            <a:avLst/>
          </a:prstGeom>
          <a:ln w="19050" cap="flat" cmpd="sng" algn="ctr">
            <a:solidFill>
              <a:srgbClr val="6CB33F"/>
            </a:solidFill>
            <a:prstDash val="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5400000">
            <a:off x="4095924" y="3740468"/>
            <a:ext cx="304800" cy="190500"/>
          </a:xfrm>
          <a:prstGeom prst="triangle">
            <a:avLst/>
          </a:prstGeom>
          <a:solidFill>
            <a:srgbClr val="6CB3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CS_EngagedEmploye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87168"/>
            <a:ext cx="2193913" cy="2580554"/>
          </a:xfrm>
          <a:prstGeom prst="rect">
            <a:avLst/>
          </a:prstGeom>
        </p:spPr>
      </p:pic>
    </p:spTree>
    <p:extLst>
      <p:ext uri="{BB962C8B-B14F-4D97-AF65-F5344CB8AC3E}">
        <p14:creationId xmlns:p14="http://schemas.microsoft.com/office/powerpoint/2010/main" val="167325264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423</TotalTime>
  <Words>2202</Words>
  <Application>Microsoft Macintosh PowerPoint</Application>
  <PresentationFormat>On-screen Show (4:3)</PresentationFormat>
  <Paragraphs>248</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The CoreSource  Value Proposition and Strategic Direction</vt:lpstr>
      <vt:lpstr>CoreSource Value Proposition</vt:lpstr>
      <vt:lpstr>Middle-Market Employer Selection Criteria</vt:lpstr>
      <vt:lpstr>Range of Services = Competitive Differentiator More resources and range of services than local and regional TPAs</vt:lpstr>
      <vt:lpstr>Flexible Configuration = Competitive Differentiator More personalization and flexibility than national carriers</vt:lpstr>
      <vt:lpstr>The CoreSource Formula  for a Successful Health Plan</vt:lpstr>
      <vt:lpstr>Actionable Data</vt:lpstr>
      <vt:lpstr>Tailored Plans</vt:lpstr>
      <vt:lpstr>Engaged Employees</vt:lpstr>
      <vt:lpstr>Our Value Proposition</vt:lpstr>
      <vt:lpstr>Our Value Proposition</vt:lpstr>
      <vt:lpstr>CoreSource Strategic Direction</vt:lpstr>
      <vt:lpstr>Self-Insured Middle-Market Employers</vt:lpstr>
      <vt:lpstr>Trends with Implications for the CoreSource Strategy</vt:lpstr>
      <vt:lpstr>Customer Priorities Have Shifted</vt:lpstr>
      <vt:lpstr>Provider Shifts are Reshaping  the Market Landscape </vt:lpstr>
      <vt:lpstr>Two Market Realities Driving the  CoreSource Future Strategy</vt:lpstr>
      <vt:lpstr>PowerPoint Presentation</vt:lpstr>
      <vt:lpstr>Partnering with CoreSource</vt:lpstr>
      <vt:lpstr>Questions?</vt:lpstr>
    </vt:vector>
  </TitlesOfParts>
  <Company>Trustmark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Matson</dc:creator>
  <cp:lastModifiedBy>Trustmark</cp:lastModifiedBy>
  <cp:revision>38</cp:revision>
  <dcterms:created xsi:type="dcterms:W3CDTF">2016-05-12T18:16:02Z</dcterms:created>
  <dcterms:modified xsi:type="dcterms:W3CDTF">2016-06-23T17:07:06Z</dcterms:modified>
</cp:coreProperties>
</file>